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40"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A77CBF-B09B-4755-9161-91F8A8FADCF3}" type="datetimeFigureOut">
              <a:rPr lang="en-US" smtClean="0"/>
              <a:pPr/>
              <a:t>6/1/2011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61642F-827A-4E28-B51B-49F3988CCF0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8301C-6C13-49FF-9608-BD27B91C41CB}" type="datetimeFigureOut">
              <a:rPr lang="en-US" smtClean="0"/>
              <a:pPr/>
              <a:t>6/1/2011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7382C-B296-4965-9B7B-75FEAF1CF1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14400"/>
            <a:fld id="{2F1411F6-68B4-4A3B-A9EF-247B15EBA4A9}" type="slidenum">
              <a:rPr lang="en-US" smtClean="0"/>
              <a:pPr defTabSz="914400"/>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“Accountability” not parallel construction “-ing” with other slides in this subgroup.</a:t>
            </a:r>
          </a:p>
        </p:txBody>
      </p:sp>
      <p:sp>
        <p:nvSpPr>
          <p:cNvPr id="40964" name="Slide Number Placeholder 3"/>
          <p:cNvSpPr>
            <a:spLocks noGrp="1"/>
          </p:cNvSpPr>
          <p:nvPr>
            <p:ph type="sldNum" sz="quarter" idx="5"/>
          </p:nvPr>
        </p:nvSpPr>
        <p:spPr>
          <a:noFill/>
        </p:spPr>
        <p:txBody>
          <a:bodyPr/>
          <a:lstStyle/>
          <a:p>
            <a:pPr defTabSz="914400"/>
            <a:fld id="{EAED70B6-9B86-47F2-B1B8-F54222052971}" type="slidenum">
              <a:rPr lang="en-US" smtClean="0"/>
              <a:pPr defTabSz="914400"/>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pPr defTabSz="914400"/>
            <a:fld id="{012840FA-6283-400D-82DB-365E1EB1DEF1}" type="slidenum">
              <a:rPr lang="en-US" smtClean="0"/>
              <a:pPr defTabSz="914400"/>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3366"/>
                </a:solidFill>
                <a:latin typeface="Times New Roman" charset="0"/>
                <a:ea typeface="Arial"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kumimoji="1" lang="en-US" sz="2400">
                <a:solidFill>
                  <a:srgbClr val="003366"/>
                </a:solidFill>
                <a:latin typeface="Times New Roman" charset="0"/>
                <a:ea typeface="Arial" charset="0"/>
                <a:cs typeface="Arial"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fontAlgn="base" hangingPunct="0">
                <a:spcBef>
                  <a:spcPct val="0"/>
                </a:spcBef>
                <a:spcAft>
                  <a:spcPct val="0"/>
                </a:spcAft>
                <a:defRPr/>
              </a:pPr>
              <a:endParaRPr lang="en-US" sz="2400">
                <a:solidFill>
                  <a:srgbClr val="003366"/>
                </a:solidFill>
                <a:latin typeface="Alba Matter" pitchFamily="2" charset="0"/>
                <a:ea typeface="Arial" charset="0"/>
                <a:cs typeface="Arial"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3366"/>
                </a:solidFill>
                <a:latin typeface="Alba Matter" pitchFamily="2" charset="0"/>
                <a:ea typeface="Arial" charset="0"/>
                <a:cs typeface="Arial" charset="0"/>
              </a:endParaRPr>
            </a:p>
          </p:txBody>
        </p:sp>
      </p:grpSp>
      <p:sp>
        <p:nvSpPr>
          <p:cNvPr id="116744" name="Rectangle 8"/>
          <p:cNvSpPr>
            <a:spLocks noGrp="1" noChangeArrowheads="1"/>
          </p:cNvSpPr>
          <p:nvPr>
            <p:ph type="subTitle" idx="1"/>
          </p:nvPr>
        </p:nvSpPr>
        <p:spPr>
          <a:xfrm>
            <a:off x="4673600" y="2927350"/>
            <a:ext cx="40132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11674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fld id="{140CD54F-0B79-4C16-B20D-2B095036B348}" type="datetime1">
              <a:rPr lang="en-US">
                <a:solidFill>
                  <a:srgbClr val="FFFFFF"/>
                </a:solidFill>
              </a:rPr>
              <a:pPr>
                <a:defRPr/>
              </a:pPr>
              <a:t>6/1/2011</a:t>
            </a:fld>
            <a:endParaRPr lang="en-US">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srgbClr val="003366"/>
              </a:solidFill>
            </a:endParaRP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092F57EF-9B90-4AA8-94D5-BEC079B53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D540D52-BB2C-4EDE-9192-E0F96FB833DE}" type="datetime1">
              <a:rPr lang="en-US">
                <a:solidFill>
                  <a:srgbClr val="003366"/>
                </a:solidFill>
              </a:rPr>
              <a:pPr>
                <a:defRPr/>
              </a:pPr>
              <a:t>6/1/2011</a:t>
            </a:fld>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B730082-EAE9-4AA8-9B46-A5E9F66258B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A1F27F70-81C5-4E97-8487-0146A833D758}" type="datetime1">
              <a:rPr lang="en-US">
                <a:solidFill>
                  <a:srgbClr val="003366"/>
                </a:solidFill>
              </a:rPr>
              <a:pPr>
                <a:defRPr/>
              </a:pPr>
              <a:t>6/1/2011</a:t>
            </a:fld>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1CCEA1A-263C-4724-9015-EE3F3B1615D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0913" y="2362200"/>
            <a:ext cx="3770312" cy="3724275"/>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Public Impact - School Turnarounds</a:t>
            </a:r>
          </a:p>
        </p:txBody>
      </p:sp>
      <p:sp>
        <p:nvSpPr>
          <p:cNvPr id="7" name="Rectangle 13"/>
          <p:cNvSpPr>
            <a:spLocks noGrp="1" noChangeArrowheads="1"/>
          </p:cNvSpPr>
          <p:nvPr>
            <p:ph type="sldNum" sz="quarter" idx="12"/>
          </p:nvPr>
        </p:nvSpPr>
        <p:spPr>
          <a:ln/>
        </p:spPr>
        <p:txBody>
          <a:bodyPr/>
          <a:lstStyle>
            <a:lvl1pPr>
              <a:defRPr/>
            </a:lvl1pPr>
          </a:lstStyle>
          <a:p>
            <a:pPr>
              <a:defRPr/>
            </a:pPr>
            <a:fld id="{A9FE6DA3-AA25-4C8B-8E20-BDE27D6F9AEE}"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Public Impact - School Turnarounds</a:t>
            </a:r>
          </a:p>
        </p:txBody>
      </p:sp>
      <p:sp>
        <p:nvSpPr>
          <p:cNvPr id="6" name="Rectangle 13"/>
          <p:cNvSpPr>
            <a:spLocks noGrp="1" noChangeArrowheads="1"/>
          </p:cNvSpPr>
          <p:nvPr>
            <p:ph type="sldNum" sz="quarter" idx="12"/>
          </p:nvPr>
        </p:nvSpPr>
        <p:spPr>
          <a:ln/>
        </p:spPr>
        <p:txBody>
          <a:bodyPr/>
          <a:lstStyle>
            <a:lvl1pPr>
              <a:defRPr/>
            </a:lvl1pPr>
          </a:lstStyle>
          <a:p>
            <a:pPr>
              <a:defRPr/>
            </a:pPr>
            <a:fld id="{F41FD628-BE08-4EB7-B1E7-160E025774DB}"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EDA1E4A5-7455-4048-9E30-481EBB472BBB}" type="datetime1">
              <a:rPr lang="en-US">
                <a:solidFill>
                  <a:srgbClr val="003366"/>
                </a:solidFill>
              </a:rPr>
              <a:pPr>
                <a:defRPr/>
              </a:pPr>
              <a:t>6/1/2011</a:t>
            </a:fld>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DC2B21C-9301-4FB7-BB20-B58AD80FFB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FF6A41BC-A36D-489B-A3E5-6FD8238B604A}" type="datetime1">
              <a:rPr lang="en-US">
                <a:solidFill>
                  <a:srgbClr val="003366"/>
                </a:solidFill>
              </a:rPr>
              <a:pPr>
                <a:defRPr/>
              </a:pPr>
              <a:t>6/1/2011</a:t>
            </a:fld>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D8AD786-2C8D-42C0-B585-064AACE223C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8BC75A60-FA32-40A7-A538-3CF898BAD9F4}" type="datetime1">
              <a:rPr lang="en-US">
                <a:solidFill>
                  <a:srgbClr val="003366"/>
                </a:solidFill>
              </a:rPr>
              <a:pPr>
                <a:defRPr/>
              </a:pPr>
              <a:t>6/1/2011</a:t>
            </a:fld>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F4D695F-F452-4C44-B6D2-55862D5C624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18367988-8AAC-4278-AE13-4CB8215996A2}" type="datetime1">
              <a:rPr lang="en-US">
                <a:solidFill>
                  <a:srgbClr val="003366"/>
                </a:solidFill>
              </a:rPr>
              <a:pPr>
                <a:defRPr/>
              </a:pPr>
              <a:t>6/1/2011</a:t>
            </a:fld>
            <a:endParaRPr lang="en-US">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5D6A11A4-1B93-4755-990A-5A0C31A4951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DA5E67DC-0FFC-4B5B-B5D7-F9C0D263C6E0}" type="datetime1">
              <a:rPr lang="en-US">
                <a:solidFill>
                  <a:srgbClr val="003366"/>
                </a:solidFill>
              </a:rPr>
              <a:pPr>
                <a:defRPr/>
              </a:pPr>
              <a:t>6/1/2011</a:t>
            </a:fld>
            <a:endParaRPr lang="en-US">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3B491AC7-6DEA-49BB-9229-82F0F7C7C47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B30F26B-A119-4765-82EE-E0809CCB5BB1}" type="datetime1">
              <a:rPr lang="en-US">
                <a:solidFill>
                  <a:srgbClr val="003366"/>
                </a:solidFill>
              </a:rPr>
              <a:pPr>
                <a:defRPr/>
              </a:pPr>
              <a:t>6/1/2011</a:t>
            </a:fld>
            <a:endParaRPr lang="en-US">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55E71666-85D1-4D51-889F-30DAF29C766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D87E1AD6-A3C3-4618-AC00-6C237284170D}" type="datetime1">
              <a:rPr lang="en-US">
                <a:solidFill>
                  <a:srgbClr val="003366"/>
                </a:solidFill>
              </a:rPr>
              <a:pPr>
                <a:defRPr/>
              </a:pPr>
              <a:t>6/1/2011</a:t>
            </a:fld>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C063CE4-4C99-4037-BEF2-BF35FC6E2B0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D3605FB6-9092-4582-B8ED-DDA7358DFCB4}" type="datetime1">
              <a:rPr lang="en-US">
                <a:solidFill>
                  <a:srgbClr val="003366"/>
                </a:solidFill>
              </a:rPr>
              <a:pPr>
                <a:defRPr/>
              </a:pPr>
              <a:t>6/1/2011</a:t>
            </a:fld>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C93DD5D-A0D8-4A87-AB3A-F3570EA0C8EF}"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11571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3366"/>
                  </a:solidFill>
                  <a:latin typeface="Alba Matter" pitchFamily="2" charset="0"/>
                  <a:ea typeface="Arial" charset="0"/>
                  <a:cs typeface="Arial" charset="0"/>
                </a:endParaRPr>
              </a:p>
            </p:txBody>
          </p:sp>
          <p:sp>
            <p:nvSpPr>
              <p:cNvPr id="11571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sz="2400">
                  <a:solidFill>
                    <a:srgbClr val="003366"/>
                  </a:solidFill>
                  <a:latin typeface="Alba Matter" pitchFamily="2" charset="0"/>
                  <a:ea typeface="Arial" charset="0"/>
                  <a:cs typeface="Arial" charset="0"/>
                </a:endParaRPr>
              </a:p>
            </p:txBody>
          </p:sp>
        </p:grpSp>
        <p:grpSp>
          <p:nvGrpSpPr>
            <p:cNvPr id="4" name="Group 6"/>
            <p:cNvGrpSpPr>
              <a:grpSpLocks/>
            </p:cNvGrpSpPr>
            <p:nvPr/>
          </p:nvGrpSpPr>
          <p:grpSpPr bwMode="auto">
            <a:xfrm>
              <a:off x="144" y="1248"/>
              <a:ext cx="4656" cy="201"/>
              <a:chOff x="144" y="1248"/>
              <a:chExt cx="4656" cy="201"/>
            </a:xfrm>
          </p:grpSpPr>
          <p:sp>
            <p:nvSpPr>
              <p:cNvPr id="11571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fontAlgn="base" hangingPunct="0">
                  <a:spcBef>
                    <a:spcPct val="0"/>
                  </a:spcBef>
                  <a:spcAft>
                    <a:spcPct val="0"/>
                  </a:spcAft>
                  <a:defRPr/>
                </a:pPr>
                <a:endParaRPr lang="en-US" sz="2400">
                  <a:solidFill>
                    <a:srgbClr val="003366"/>
                  </a:solidFill>
                  <a:latin typeface="Alba Matter" pitchFamily="2" charset="0"/>
                  <a:ea typeface="Arial" charset="0"/>
                  <a:cs typeface="Arial" charset="0"/>
                </a:endParaRPr>
              </a:p>
            </p:txBody>
          </p:sp>
          <p:sp>
            <p:nvSpPr>
              <p:cNvPr id="11572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3366"/>
                  </a:solidFill>
                  <a:latin typeface="Alba Matter" pitchFamily="2" charset="0"/>
                  <a:ea typeface="Arial" charset="0"/>
                  <a:cs typeface="Arial" charset="0"/>
                </a:endParaRPr>
              </a:p>
            </p:txBody>
          </p:sp>
        </p:grpSp>
      </p:grpSp>
      <p:sp>
        <p:nvSpPr>
          <p:cNvPr id="512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2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962688FD-E869-4378-8340-E19AAFD6B216}" type="datetime1">
              <a:rPr lang="en-US">
                <a:solidFill>
                  <a:srgbClr val="003366"/>
                </a:solidFill>
                <a:cs typeface="Arial" charset="0"/>
              </a:rPr>
              <a:pPr fontAlgn="base">
                <a:spcBef>
                  <a:spcPct val="0"/>
                </a:spcBef>
                <a:spcAft>
                  <a:spcPct val="0"/>
                </a:spcAft>
                <a:defRPr/>
              </a:pPr>
              <a:t>6/1/2011</a:t>
            </a:fld>
            <a:endParaRPr lang="en-US">
              <a:solidFill>
                <a:srgbClr val="003366"/>
              </a:solidFill>
              <a:cs typeface="Arial" charset="0"/>
            </a:endParaRPr>
          </a:p>
        </p:txBody>
      </p:sp>
      <p:sp>
        <p:nvSpPr>
          <p:cNvPr id="11572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Arial" charset="0"/>
              </a:defRPr>
            </a:lvl1pPr>
          </a:lstStyle>
          <a:p>
            <a:pPr fontAlgn="base">
              <a:spcBef>
                <a:spcPct val="0"/>
              </a:spcBef>
              <a:spcAft>
                <a:spcPct val="0"/>
              </a:spcAft>
              <a:defRPr/>
            </a:pPr>
            <a:endParaRPr lang="en-US">
              <a:solidFill>
                <a:srgbClr val="003366"/>
              </a:solidFill>
              <a:cs typeface="Arial" charset="0"/>
            </a:endParaRPr>
          </a:p>
        </p:txBody>
      </p:sp>
      <p:sp>
        <p:nvSpPr>
          <p:cNvPr id="11572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fontAlgn="base">
              <a:spcBef>
                <a:spcPct val="0"/>
              </a:spcBef>
              <a:spcAft>
                <a:spcPct val="0"/>
              </a:spcAft>
              <a:defRPr/>
            </a:pPr>
            <a:fld id="{D9A37AF5-8034-43F9-8CBE-0DC75CA71FE3}" type="slidenum">
              <a:rPr lang="en-US">
                <a:solidFill>
                  <a:srgbClr val="FFFFFF"/>
                </a:solidFill>
                <a:cs typeface="Arial" charset="0"/>
              </a:rPr>
              <a:pPr fontAlgn="base">
                <a:spcBef>
                  <a:spcPct val="0"/>
                </a:spcBef>
                <a:spcAft>
                  <a:spcPct val="0"/>
                </a:spcAft>
                <a:defRPr/>
              </a:pPr>
              <a:t>‹#›</a:t>
            </a:fld>
            <a:endParaRPr lang="en-US">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Franklin Gothic Medium"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Franklin Gothic Medium"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Franklin Gothic Medium"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Franklin Gothic Medium" pitchFamily="34"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CII Logo 2[1]"/>
          <p:cNvPicPr>
            <a:picLocks noChangeAspect="1" noChangeArrowheads="1"/>
          </p:cNvPicPr>
          <p:nvPr/>
        </p:nvPicPr>
        <p:blipFill>
          <a:blip r:embed="rId3" cstate="print"/>
          <a:srcRect/>
          <a:stretch>
            <a:fillRect/>
          </a:stretch>
        </p:blipFill>
        <p:spPr bwMode="auto">
          <a:xfrm>
            <a:off x="1447800" y="1219200"/>
            <a:ext cx="6934200" cy="1500188"/>
          </a:xfrm>
          <a:prstGeom prst="rect">
            <a:avLst/>
          </a:prstGeom>
          <a:noFill/>
          <a:ln w="9525">
            <a:noFill/>
            <a:miter lim="800000"/>
            <a:headEnd/>
            <a:tailEnd/>
          </a:ln>
        </p:spPr>
      </p:pic>
      <p:sp>
        <p:nvSpPr>
          <p:cNvPr id="4099" name="Text Box 12"/>
          <p:cNvSpPr txBox="1">
            <a:spLocks noChangeArrowheads="1"/>
          </p:cNvSpPr>
          <p:nvPr/>
        </p:nvSpPr>
        <p:spPr bwMode="auto">
          <a:xfrm>
            <a:off x="4876800" y="2855913"/>
            <a:ext cx="3749675" cy="366712"/>
          </a:xfrm>
          <a:prstGeom prst="rect">
            <a:avLst/>
          </a:prstGeom>
          <a:noFill/>
          <a:ln w="9525">
            <a:noFill/>
            <a:miter lim="800000"/>
            <a:headEnd/>
            <a:tailEnd/>
          </a:ln>
        </p:spPr>
        <p:txBody>
          <a:bodyPr>
            <a:spAutoFit/>
          </a:bodyPr>
          <a:lstStyle/>
          <a:p>
            <a:endParaRPr lang="en-US"/>
          </a:p>
        </p:txBody>
      </p:sp>
      <p:sp>
        <p:nvSpPr>
          <p:cNvPr id="4100" name="TextBox 3"/>
          <p:cNvSpPr txBox="1">
            <a:spLocks noChangeArrowheads="1"/>
          </p:cNvSpPr>
          <p:nvPr/>
        </p:nvSpPr>
        <p:spPr bwMode="auto">
          <a:xfrm>
            <a:off x="4876800" y="2819400"/>
            <a:ext cx="3733800" cy="1816100"/>
          </a:xfrm>
          <a:prstGeom prst="rect">
            <a:avLst/>
          </a:prstGeom>
          <a:noFill/>
          <a:ln w="9525">
            <a:noFill/>
            <a:miter lim="800000"/>
            <a:headEnd/>
            <a:tailEnd/>
          </a:ln>
        </p:spPr>
        <p:txBody>
          <a:bodyPr>
            <a:spAutoFit/>
          </a:bodyPr>
          <a:lstStyle/>
          <a:p>
            <a:r>
              <a:rPr lang="en-US" sz="2800" b="1">
                <a:latin typeface="Albertus Medium" pitchFamily="34" charset="0"/>
              </a:rPr>
              <a:t>Evaluating the Outcomes of SSOS:</a:t>
            </a:r>
          </a:p>
          <a:p>
            <a:r>
              <a:rPr lang="en-US" sz="2800" b="1">
                <a:latin typeface="Albertus Medium" pitchFamily="34" charset="0"/>
              </a:rPr>
              <a:t>Qualities of an Effective Evaluation</a:t>
            </a:r>
          </a:p>
        </p:txBody>
      </p:sp>
      <p:sp>
        <p:nvSpPr>
          <p:cNvPr id="4101" name="TextBox 4"/>
          <p:cNvSpPr txBox="1">
            <a:spLocks noChangeArrowheads="1"/>
          </p:cNvSpPr>
          <p:nvPr/>
        </p:nvSpPr>
        <p:spPr bwMode="auto">
          <a:xfrm>
            <a:off x="1600200" y="4876800"/>
            <a:ext cx="7010400" cy="369888"/>
          </a:xfrm>
          <a:prstGeom prst="rect">
            <a:avLst/>
          </a:prstGeom>
          <a:noFill/>
          <a:ln w="9525">
            <a:noFill/>
            <a:miter lim="800000"/>
            <a:headEnd/>
            <a:tailEnd/>
          </a:ln>
        </p:spPr>
        <p:txBody>
          <a:bodyPr>
            <a:spAutoFit/>
          </a:bodyPr>
          <a:lstStyle/>
          <a:p>
            <a:r>
              <a:rPr lang="en-US">
                <a:solidFill>
                  <a:schemeClr val="bg1"/>
                </a:solidFill>
                <a:latin typeface="Albertus Medium" pitchFamily="34" charset="0"/>
              </a:rPr>
              <a:t>Steven M. Ross, Ph.D., Johns Hopkins University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AutoShape 2"/>
          <p:cNvSpPr>
            <a:spLocks noGrp="1" noChangeArrowheads="1"/>
          </p:cNvSpPr>
          <p:nvPr>
            <p:ph type="title"/>
          </p:nvPr>
        </p:nvSpPr>
        <p:spPr>
          <a:xfrm>
            <a:off x="762000" y="762000"/>
            <a:ext cx="7848600" cy="762000"/>
          </a:xfrm>
        </p:spPr>
        <p:txBody>
          <a:bodyPr/>
          <a:lstStyle/>
          <a:p>
            <a:pPr eaLnBrk="1" hangingPunct="1">
              <a:defRPr/>
            </a:pPr>
            <a:r>
              <a:rPr lang="en-US" dirty="0" smtClean="0"/>
              <a:t>SSOS Evaluation Rubric 15.1</a:t>
            </a:r>
          </a:p>
        </p:txBody>
      </p:sp>
      <p:pic>
        <p:nvPicPr>
          <p:cNvPr id="12291" name="Picture 3" descr="Table 15-1 p 37 Evaluating SSOS.jpg"/>
          <p:cNvPicPr>
            <a:picLocks noChangeAspect="1"/>
          </p:cNvPicPr>
          <p:nvPr/>
        </p:nvPicPr>
        <p:blipFill>
          <a:blip r:embed="rId2" cstate="print"/>
          <a:srcRect/>
          <a:stretch>
            <a:fillRect/>
          </a:stretch>
        </p:blipFill>
        <p:spPr bwMode="auto">
          <a:xfrm>
            <a:off x="838200" y="2057400"/>
            <a:ext cx="7993063" cy="3200400"/>
          </a:xfrm>
          <a:prstGeom prst="rect">
            <a:avLst/>
          </a:prstGeom>
          <a:noFill/>
          <a:ln w="9525">
            <a:noFill/>
            <a:miter lim="800000"/>
            <a:headEnd/>
            <a:tailEnd/>
          </a:ln>
        </p:spPr>
      </p:pic>
      <p:sp>
        <p:nvSpPr>
          <p:cNvPr id="12292" name="TextBox 4"/>
          <p:cNvSpPr txBox="1">
            <a:spLocks noChangeArrowheads="1"/>
          </p:cNvSpPr>
          <p:nvPr/>
        </p:nvSpPr>
        <p:spPr bwMode="auto">
          <a:xfrm>
            <a:off x="1371600" y="5257800"/>
            <a:ext cx="6934200" cy="338138"/>
          </a:xfrm>
          <a:prstGeom prst="rect">
            <a:avLst/>
          </a:prstGeom>
          <a:noFill/>
          <a:ln w="9525">
            <a:noFill/>
            <a:miter lim="800000"/>
            <a:headEnd/>
            <a:tailEnd/>
          </a:ln>
        </p:spPr>
        <p:txBody>
          <a:bodyPr>
            <a:spAutoFit/>
          </a:bodyPr>
          <a:lstStyle/>
          <a:p>
            <a:r>
              <a:rPr lang="en-US" sz="800">
                <a:latin typeface="Albertus Medium" pitchFamily="34" charset="0"/>
              </a:rPr>
              <a:t>From </a:t>
            </a:r>
            <a:r>
              <a:rPr lang="en-US" sz="800" i="1">
                <a:latin typeface="Albertus Medium" pitchFamily="34" charset="0"/>
              </a:rPr>
              <a:t>Evaluating the Statewide System of Support, </a:t>
            </a:r>
            <a:r>
              <a:rPr lang="en-US" sz="800">
                <a:latin typeface="Albertus Medium" pitchFamily="34" charset="0"/>
              </a:rPr>
              <a:t>by S. Hanes, T. Kerins, C. Perlman, S. Redding, &amp; S. Ross, 2009, p. 37, Table 15. </a:t>
            </a:r>
          </a:p>
          <a:p>
            <a:r>
              <a:rPr lang="en-US" sz="800">
                <a:latin typeface="Albertus Medium" pitchFamily="34" charset="0"/>
              </a:rPr>
              <a:t>Copyright 2009 by Academic Development Institute. Reprinted with permission.</a:t>
            </a:r>
            <a:endParaRPr lang="en-US" sz="8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AutoShape 2"/>
          <p:cNvSpPr>
            <a:spLocks noGrp="1" noChangeArrowheads="1"/>
          </p:cNvSpPr>
          <p:nvPr>
            <p:ph type="title"/>
          </p:nvPr>
        </p:nvSpPr>
        <p:spPr>
          <a:xfrm>
            <a:off x="838200" y="1066800"/>
            <a:ext cx="7848600" cy="533400"/>
          </a:xfrm>
          <a:prstGeom prst="roundRect">
            <a:avLst>
              <a:gd name="adj" fmla="val 23376"/>
            </a:avLst>
          </a:prstGeom>
        </p:spPr>
        <p:txBody>
          <a:bodyPr/>
          <a:lstStyle/>
          <a:p>
            <a:pPr eaLnBrk="1" hangingPunct="1">
              <a:defRPr/>
            </a:pPr>
            <a:r>
              <a:rPr lang="en-US" sz="2400" dirty="0" smtClean="0"/>
              <a:t>Why Evaluate SSOS: </a:t>
            </a:r>
            <a:br>
              <a:rPr lang="en-US" sz="2400" dirty="0" smtClean="0"/>
            </a:br>
            <a:r>
              <a:rPr lang="en-US" sz="2400" dirty="0" smtClean="0"/>
              <a:t>Isn’t There Enough to Do Already?  </a:t>
            </a:r>
            <a:endParaRPr lang="en-US" sz="2400" i="0" dirty="0" smtClean="0"/>
          </a:p>
        </p:txBody>
      </p:sp>
      <p:sp>
        <p:nvSpPr>
          <p:cNvPr id="12291" name="Rectangle 3"/>
          <p:cNvSpPr>
            <a:spLocks noGrp="1" noChangeArrowheads="1"/>
          </p:cNvSpPr>
          <p:nvPr>
            <p:ph type="body" idx="1"/>
          </p:nvPr>
        </p:nvSpPr>
        <p:spPr>
          <a:xfrm>
            <a:off x="1371600" y="2362200"/>
            <a:ext cx="7159625" cy="3276600"/>
          </a:xfrm>
        </p:spPr>
        <p:txBody>
          <a:bodyPr/>
          <a:lstStyle/>
          <a:p>
            <a:pPr>
              <a:buFont typeface="Wingdings" pitchFamily="84" charset="2"/>
              <a:buNone/>
            </a:pPr>
            <a:r>
              <a:rPr lang="en-US" sz="2400" smtClean="0"/>
              <a:t>Being able to make reliable and valid judgments of the status of the services provided</a:t>
            </a:r>
          </a:p>
          <a:p>
            <a:pPr>
              <a:buFont typeface="Wingdings" pitchFamily="84" charset="2"/>
              <a:buNone/>
            </a:pPr>
            <a:endParaRPr lang="en-US" sz="2400" smtClean="0"/>
          </a:p>
          <a:p>
            <a:r>
              <a:rPr lang="en-US" sz="2400" smtClean="0"/>
              <a:t>How fully are services being implemented?</a:t>
            </a:r>
          </a:p>
          <a:p>
            <a:r>
              <a:rPr lang="en-US" sz="2400" smtClean="0"/>
              <a:t>To what extent are expected outcomes being achieved?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1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10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371600" y="2819400"/>
            <a:ext cx="7010400" cy="533400"/>
          </a:xfrm>
        </p:spPr>
        <p:txBody>
          <a:bodyPr/>
          <a:lstStyle/>
          <a:p>
            <a:pPr eaLnBrk="1" hangingPunct="1"/>
            <a:r>
              <a:rPr lang="en-US" sz="2400" dirty="0" smtClean="0"/>
              <a:t>To provide accountability information for SDE and external organizations</a:t>
            </a:r>
          </a:p>
          <a:p>
            <a:pPr eaLnBrk="1" hangingPunct="1"/>
            <a:r>
              <a:rPr lang="en-US" sz="2400" dirty="0" smtClean="0"/>
              <a:t>To demonstrate accountability to consumers (districts, schools, educators, parents)</a:t>
            </a:r>
          </a:p>
          <a:p>
            <a:pPr eaLnBrk="1" hangingPunct="1"/>
            <a:r>
              <a:rPr lang="en-US" sz="2400" dirty="0" smtClean="0"/>
              <a:t>To develop a process for continuous program improvement</a:t>
            </a:r>
          </a:p>
          <a:p>
            <a:pPr eaLnBrk="1" hangingPunct="1"/>
            <a:endParaRPr lang="en-US" sz="2400" dirty="0" smtClean="0"/>
          </a:p>
          <a:p>
            <a:pPr eaLnBrk="1" hangingPunct="1">
              <a:buFont typeface="Wingdings" pitchFamily="84" charset="2"/>
              <a:buNone/>
            </a:pPr>
            <a:endParaRPr lang="en-US" sz="2400" dirty="0" smtClean="0"/>
          </a:p>
        </p:txBody>
      </p:sp>
      <p:sp>
        <p:nvSpPr>
          <p:cNvPr id="3" name="AutoShape 2"/>
          <p:cNvSpPr>
            <a:spLocks noGrp="1" noChangeArrowheads="1"/>
          </p:cNvSpPr>
          <p:nvPr>
            <p:ph type="title"/>
          </p:nvPr>
        </p:nvSpPr>
        <p:spPr>
          <a:xfrm>
            <a:off x="838200" y="1066800"/>
            <a:ext cx="7848600" cy="533400"/>
          </a:xfrm>
          <a:prstGeom prst="roundRect">
            <a:avLst>
              <a:gd name="adj" fmla="val 23376"/>
            </a:avLst>
          </a:prstGeom>
        </p:spPr>
        <p:txBody>
          <a:bodyPr/>
          <a:lstStyle/>
          <a:p>
            <a:pPr eaLnBrk="1" hangingPunct="1">
              <a:defRPr/>
            </a:pPr>
            <a:r>
              <a:rPr lang="en-US" sz="2400" dirty="0" smtClean="0"/>
              <a:t>Why Evaluate SSOS: </a:t>
            </a:r>
            <a:br>
              <a:rPr lang="en-US" sz="2400" dirty="0" smtClean="0"/>
            </a:br>
            <a:r>
              <a:rPr lang="en-US" sz="2400" dirty="0" smtClean="0"/>
              <a:t>Isn’t There Enough to Do Already?  </a:t>
            </a:r>
            <a:endParaRPr lang="en-US" sz="2400" i="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AutoShape 2"/>
          <p:cNvSpPr>
            <a:spLocks noGrp="1" noChangeArrowheads="1"/>
          </p:cNvSpPr>
          <p:nvPr>
            <p:ph type="title"/>
          </p:nvPr>
        </p:nvSpPr>
        <p:spPr>
          <a:xfrm>
            <a:off x="762000" y="914400"/>
            <a:ext cx="7924800" cy="533400"/>
          </a:xfrm>
        </p:spPr>
        <p:txBody>
          <a:bodyPr/>
          <a:lstStyle/>
          <a:p>
            <a:pPr eaLnBrk="1" hangingPunct="1">
              <a:defRPr/>
            </a:pPr>
            <a:r>
              <a:rPr lang="en-US" sz="2800" dirty="0" smtClean="0"/>
              <a:t>Properties of an Effective Evaluation</a:t>
            </a:r>
          </a:p>
        </p:txBody>
      </p:sp>
      <p:sp>
        <p:nvSpPr>
          <p:cNvPr id="17411" name="Rectangle 3"/>
          <p:cNvSpPr>
            <a:spLocks noGrp="1" noChangeArrowheads="1"/>
          </p:cNvSpPr>
          <p:nvPr>
            <p:ph type="body" idx="1"/>
          </p:nvPr>
        </p:nvSpPr>
        <p:spPr>
          <a:xfrm>
            <a:off x="2438400" y="2362200"/>
            <a:ext cx="5029200" cy="3048000"/>
          </a:xfrm>
        </p:spPr>
        <p:txBody>
          <a:bodyPr/>
          <a:lstStyle/>
          <a:p>
            <a:pPr>
              <a:buSzPct val="50000"/>
            </a:pPr>
            <a:r>
              <a:rPr lang="en-US" dirty="0" smtClean="0"/>
              <a:t>Validity (rigorous, reliable)</a:t>
            </a:r>
          </a:p>
          <a:p>
            <a:pPr>
              <a:buSzPct val="50000"/>
            </a:pPr>
            <a:r>
              <a:rPr lang="en-US" dirty="0" smtClean="0"/>
              <a:t>Evidence-Based</a:t>
            </a:r>
          </a:p>
          <a:p>
            <a:pPr lvl="1"/>
            <a:r>
              <a:rPr lang="en-US" dirty="0" smtClean="0"/>
              <a:t>Documented plan</a:t>
            </a:r>
          </a:p>
          <a:p>
            <a:pPr lvl="1"/>
            <a:r>
              <a:rPr lang="en-US" dirty="0" smtClean="0"/>
              <a:t>Meeting agenda</a:t>
            </a:r>
          </a:p>
          <a:p>
            <a:pPr lvl="1"/>
            <a:r>
              <a:rPr lang="en-US" dirty="0" smtClean="0"/>
              <a:t>Survey responses</a:t>
            </a:r>
          </a:p>
          <a:p>
            <a:pPr lvl="1"/>
            <a:r>
              <a:rPr lang="en-US" dirty="0" smtClean="0"/>
              <a:t>Performance standards</a:t>
            </a:r>
          </a:p>
          <a:p>
            <a:pPr lvl="1"/>
            <a:r>
              <a:rPr lang="en-US" dirty="0" smtClean="0"/>
              <a:t>Outcome measures</a:t>
            </a:r>
          </a:p>
          <a:p>
            <a:pPr eaLnBrk="1" hangingPunct="1">
              <a:buFont typeface="Wingdings" pitchFamily="84" charset="2"/>
              <a:buNone/>
            </a:pP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676400" y="2514600"/>
            <a:ext cx="6854825" cy="3124200"/>
          </a:xfrm>
        </p:spPr>
        <p:txBody>
          <a:bodyPr/>
          <a:lstStyle/>
          <a:p>
            <a:pPr>
              <a:buSzPct val="50000"/>
            </a:pPr>
            <a:r>
              <a:rPr lang="en-US" sz="2400" b="1" smtClean="0"/>
              <a:t>Strong Evidence</a:t>
            </a:r>
            <a:r>
              <a:rPr lang="en-US" sz="2400" smtClean="0"/>
              <a:t>: “80% of principals surveyed rated the Distinguished Educators’ support as very helpful and provided a specific example of how the DE helped their school.”</a:t>
            </a:r>
          </a:p>
          <a:p>
            <a:pPr>
              <a:buSzPct val="50000"/>
            </a:pPr>
            <a:r>
              <a:rPr lang="en-US" sz="2400" b="1" smtClean="0"/>
              <a:t>Weak Evidence</a:t>
            </a:r>
            <a:r>
              <a:rPr lang="en-US" sz="2400" smtClean="0"/>
              <a:t>: “The Governor touted the state’s progress in assisting low-performing schools during his tenure.”</a:t>
            </a:r>
          </a:p>
          <a:p>
            <a:pPr eaLnBrk="1" hangingPunct="1">
              <a:lnSpc>
                <a:spcPct val="90000"/>
              </a:lnSpc>
              <a:buFont typeface="Wingdings" pitchFamily="84" charset="2"/>
              <a:buNone/>
            </a:pPr>
            <a:endParaRPr lang="en-US" sz="1400" smtClean="0"/>
          </a:p>
        </p:txBody>
      </p:sp>
      <p:sp>
        <p:nvSpPr>
          <p:cNvPr id="4" name="AutoShape 2"/>
          <p:cNvSpPr>
            <a:spLocks noGrp="1" noChangeArrowheads="1"/>
          </p:cNvSpPr>
          <p:nvPr>
            <p:ph type="title"/>
          </p:nvPr>
        </p:nvSpPr>
        <p:spPr>
          <a:xfrm>
            <a:off x="762000" y="838200"/>
            <a:ext cx="7924800" cy="609600"/>
          </a:xfrm>
        </p:spPr>
        <p:txBody>
          <a:bodyPr/>
          <a:lstStyle/>
          <a:p>
            <a:pPr eaLnBrk="1" hangingPunct="1">
              <a:defRPr/>
            </a:pPr>
            <a:r>
              <a:rPr lang="en-US" sz="2800" dirty="0" smtClean="0"/>
              <a:t>Properties of an Effective 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7" dur="1000"/>
                                        <p:tgtEl>
                                          <p:spTgt spid="17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676400" y="2133600"/>
            <a:ext cx="5715000" cy="609600"/>
          </a:xfrm>
        </p:spPr>
        <p:txBody>
          <a:bodyPr/>
          <a:lstStyle/>
          <a:p>
            <a:pPr eaLnBrk="1" hangingPunct="1">
              <a:buFont typeface="Wingdings" pitchFamily="84" charset="2"/>
              <a:buNone/>
            </a:pPr>
            <a:r>
              <a:rPr lang="en-US" dirty="0" smtClean="0"/>
              <a:t>Evaluative rather than descriptive</a:t>
            </a:r>
          </a:p>
          <a:p>
            <a:pPr eaLnBrk="1" hangingPunct="1">
              <a:buFont typeface="Wingdings" pitchFamily="84" charset="2"/>
              <a:buNone/>
            </a:pPr>
            <a:endParaRPr lang="en-US" dirty="0" smtClean="0"/>
          </a:p>
          <a:p>
            <a:pPr eaLnBrk="1" hangingPunct="1">
              <a:buFont typeface="Wingdings" pitchFamily="84" charset="2"/>
              <a:buNone/>
            </a:pPr>
            <a:endParaRPr lang="en-US" dirty="0" smtClean="0"/>
          </a:p>
        </p:txBody>
      </p:sp>
      <p:sp>
        <p:nvSpPr>
          <p:cNvPr id="4" name="AutoShape 2"/>
          <p:cNvSpPr>
            <a:spLocks noGrp="1" noChangeArrowheads="1"/>
          </p:cNvSpPr>
          <p:nvPr>
            <p:ph type="title"/>
          </p:nvPr>
        </p:nvSpPr>
        <p:spPr>
          <a:xfrm>
            <a:off x="762000" y="762000"/>
            <a:ext cx="7924800" cy="762000"/>
          </a:xfrm>
        </p:spPr>
        <p:txBody>
          <a:bodyPr/>
          <a:lstStyle/>
          <a:p>
            <a:pPr eaLnBrk="1" hangingPunct="1">
              <a:defRPr/>
            </a:pPr>
            <a:r>
              <a:rPr lang="en-US" sz="2800" dirty="0" smtClean="0"/>
              <a:t>Properties of an Effective Evaluation</a:t>
            </a:r>
          </a:p>
        </p:txBody>
      </p:sp>
      <p:pic>
        <p:nvPicPr>
          <p:cNvPr id="19460" name="Picture 5" descr="Table 1, p 91 Evaluating SSOS copy.jpg"/>
          <p:cNvPicPr>
            <a:picLocks noChangeAspect="1"/>
          </p:cNvPicPr>
          <p:nvPr/>
        </p:nvPicPr>
        <p:blipFill>
          <a:blip r:embed="rId2" cstate="print"/>
          <a:srcRect/>
          <a:stretch>
            <a:fillRect/>
          </a:stretch>
        </p:blipFill>
        <p:spPr bwMode="auto">
          <a:xfrm>
            <a:off x="1371600" y="2971800"/>
            <a:ext cx="6370638" cy="2120900"/>
          </a:xfrm>
          <a:prstGeom prst="rect">
            <a:avLst/>
          </a:prstGeom>
          <a:noFill/>
          <a:ln w="9525">
            <a:noFill/>
            <a:miter lim="800000"/>
            <a:headEnd/>
            <a:tailEnd/>
          </a:ln>
        </p:spPr>
      </p:pic>
      <p:sp>
        <p:nvSpPr>
          <p:cNvPr id="19461" name="TextBox 6"/>
          <p:cNvSpPr txBox="1">
            <a:spLocks noChangeArrowheads="1"/>
          </p:cNvSpPr>
          <p:nvPr/>
        </p:nvSpPr>
        <p:spPr bwMode="auto">
          <a:xfrm>
            <a:off x="1524000" y="5181600"/>
            <a:ext cx="6248400" cy="338138"/>
          </a:xfrm>
          <a:prstGeom prst="rect">
            <a:avLst/>
          </a:prstGeom>
          <a:noFill/>
          <a:ln w="9525">
            <a:noFill/>
            <a:miter lim="800000"/>
            <a:headEnd/>
            <a:tailEnd/>
          </a:ln>
        </p:spPr>
        <p:txBody>
          <a:bodyPr>
            <a:spAutoFit/>
          </a:bodyPr>
          <a:lstStyle/>
          <a:p>
            <a:r>
              <a:rPr lang="en-US" sz="800">
                <a:latin typeface="Albertus Medium" pitchFamily="34" charset="0"/>
              </a:rPr>
              <a:t>From </a:t>
            </a:r>
            <a:r>
              <a:rPr lang="en-US" sz="800" i="1">
                <a:latin typeface="Albertus Medium" pitchFamily="34" charset="0"/>
              </a:rPr>
              <a:t>Evaluating the Statewide System of Support, </a:t>
            </a:r>
            <a:r>
              <a:rPr lang="en-US" sz="800">
                <a:latin typeface="Albertus Medium" pitchFamily="34" charset="0"/>
              </a:rPr>
              <a:t>by S. Hanes, T. Kerins, C. Perlman, S. Redding, &amp; S. Ross, 2009, p. 91, Table 1. </a:t>
            </a:r>
          </a:p>
          <a:p>
            <a:r>
              <a:rPr lang="en-US" sz="800">
                <a:latin typeface="Albertus Medium" pitchFamily="34" charset="0"/>
              </a:rPr>
              <a:t>Copyright 2009 by Academic Development Institute. Reprinted with permission.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AutoShape 2"/>
          <p:cNvSpPr>
            <a:spLocks noGrp="1" noChangeArrowheads="1"/>
          </p:cNvSpPr>
          <p:nvPr>
            <p:ph type="title"/>
          </p:nvPr>
        </p:nvSpPr>
        <p:spPr>
          <a:xfrm>
            <a:off x="762000" y="762000"/>
            <a:ext cx="7924800" cy="762000"/>
          </a:xfrm>
        </p:spPr>
        <p:txBody>
          <a:bodyPr/>
          <a:lstStyle/>
          <a:p>
            <a:pPr eaLnBrk="1" hangingPunct="1">
              <a:defRPr/>
            </a:pPr>
            <a:r>
              <a:rPr lang="en-US" sz="2800" dirty="0" smtClean="0"/>
              <a:t>Evaluating Educational Outcomes</a:t>
            </a:r>
          </a:p>
        </p:txBody>
      </p:sp>
      <p:sp>
        <p:nvSpPr>
          <p:cNvPr id="4" name="Rectangle 3"/>
          <p:cNvSpPr/>
          <p:nvPr/>
        </p:nvSpPr>
        <p:spPr>
          <a:xfrm>
            <a:off x="990600" y="2514600"/>
            <a:ext cx="7696200" cy="3416300"/>
          </a:xfrm>
          <a:prstGeom prst="rect">
            <a:avLst/>
          </a:prstGeom>
        </p:spPr>
        <p:txBody>
          <a:bodyPr>
            <a:spAutoFit/>
          </a:bodyPr>
          <a:lstStyle/>
          <a:p>
            <a:pPr>
              <a:tabLst>
                <a:tab pos="457200" algn="l"/>
              </a:tabLst>
              <a:defRPr/>
            </a:pPr>
            <a:r>
              <a:rPr lang="en-US" sz="2400" b="1" dirty="0">
                <a:latin typeface="Albertus Medium"/>
              </a:rPr>
              <a:t>Part D, Section 15 of Rubric</a:t>
            </a:r>
          </a:p>
          <a:p>
            <a:pPr>
              <a:tabLst>
                <a:tab pos="457200" algn="l"/>
              </a:tabLst>
              <a:defRPr/>
            </a:pPr>
            <a:endParaRPr lang="en-US" sz="2400" dirty="0">
              <a:latin typeface="Albertus Medium"/>
            </a:endParaRPr>
          </a:p>
          <a:p>
            <a:pPr marL="347472" lvl="1" indent="-347472">
              <a:buSzPct val="125000"/>
              <a:buFont typeface="Arial" pitchFamily="34" charset="0"/>
              <a:buChar char="•"/>
              <a:defRPr/>
            </a:pPr>
            <a:r>
              <a:rPr lang="en-US" sz="2400" dirty="0">
                <a:latin typeface="+mn-lt"/>
              </a:rPr>
              <a:t>SSOS is ultimately about improving student achievement and educational success</a:t>
            </a:r>
          </a:p>
          <a:p>
            <a:pPr marL="347472" lvl="1" indent="-347472">
              <a:buSzPct val="125000"/>
              <a:buFont typeface="Arial" pitchFamily="34" charset="0"/>
              <a:buChar char="•"/>
              <a:defRPr/>
            </a:pPr>
            <a:r>
              <a:rPr lang="en-US" sz="2400" dirty="0">
                <a:latin typeface="+mn-lt"/>
              </a:rPr>
              <a:t>These are “distal” or “culminating” outcomes that may not show immediate change</a:t>
            </a:r>
          </a:p>
          <a:p>
            <a:pPr marL="347472" lvl="1" indent="-347472">
              <a:buSzPct val="125000"/>
              <a:buFont typeface="Arial" pitchFamily="34" charset="0"/>
              <a:buChar char="•"/>
              <a:defRPr/>
            </a:pPr>
            <a:r>
              <a:rPr lang="en-US" sz="2400" dirty="0">
                <a:latin typeface="+mn-lt"/>
              </a:rPr>
              <a:t>Nonetheless, it is educationally and politically   important to monitor these indicators</a:t>
            </a:r>
          </a:p>
          <a:p>
            <a:pPr>
              <a:tabLst>
                <a:tab pos="457200" algn="l"/>
              </a:tabLst>
              <a:defRPr/>
            </a:pPr>
            <a:endParaRPr lang="en-US" sz="2400" dirty="0">
              <a:latin typeface="+mn-l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AutoShape 2"/>
          <p:cNvSpPr>
            <a:spLocks noGrp="1" noChangeArrowheads="1"/>
          </p:cNvSpPr>
          <p:nvPr>
            <p:ph type="title"/>
          </p:nvPr>
        </p:nvSpPr>
        <p:spPr>
          <a:xfrm>
            <a:off x="990600" y="990600"/>
            <a:ext cx="8153400" cy="533400"/>
          </a:xfrm>
        </p:spPr>
        <p:txBody>
          <a:bodyPr/>
          <a:lstStyle/>
          <a:p>
            <a:pPr eaLnBrk="1" hangingPunct="1">
              <a:defRPr/>
            </a:pPr>
            <a:r>
              <a:rPr lang="en-US" sz="2400" dirty="0" smtClean="0"/>
              <a:t>Evaluating Educational Outcomes: </a:t>
            </a:r>
            <a:br>
              <a:rPr lang="en-US" sz="2400" dirty="0" smtClean="0"/>
            </a:br>
            <a:r>
              <a:rPr lang="en-US" sz="2400" dirty="0" smtClean="0"/>
              <a:t>Recommendation 1</a:t>
            </a:r>
          </a:p>
        </p:txBody>
      </p:sp>
      <p:sp>
        <p:nvSpPr>
          <p:cNvPr id="21507" name="TextBox 4"/>
          <p:cNvSpPr txBox="1">
            <a:spLocks noChangeArrowheads="1"/>
          </p:cNvSpPr>
          <p:nvPr/>
        </p:nvSpPr>
        <p:spPr bwMode="auto">
          <a:xfrm>
            <a:off x="1143000" y="2819400"/>
            <a:ext cx="7772400" cy="2308225"/>
          </a:xfrm>
          <a:prstGeom prst="rect">
            <a:avLst/>
          </a:prstGeom>
          <a:noFill/>
          <a:ln w="9525">
            <a:noFill/>
            <a:miter lim="800000"/>
            <a:headEnd/>
            <a:tailEnd/>
          </a:ln>
        </p:spPr>
        <p:txBody>
          <a:bodyPr>
            <a:spAutoFit/>
          </a:bodyPr>
          <a:lstStyle/>
          <a:p>
            <a:pPr marL="457200" indent="-457200">
              <a:buFontTx/>
              <a:buAutoNum type="arabicPeriod"/>
            </a:pPr>
            <a:r>
              <a:rPr lang="en-US" sz="2400" dirty="0">
                <a:latin typeface="Albertus Medium" pitchFamily="34" charset="0"/>
              </a:rPr>
              <a:t>Treat the essential indicators (Part D, Section 15) </a:t>
            </a:r>
            <a:br>
              <a:rPr lang="en-US" sz="2400" dirty="0">
                <a:latin typeface="Albertus Medium" pitchFamily="34" charset="0"/>
              </a:rPr>
            </a:br>
            <a:r>
              <a:rPr lang="en-US" sz="2400" dirty="0">
                <a:latin typeface="Albertus Medium" pitchFamily="34" charset="0"/>
              </a:rPr>
              <a:t>as a </a:t>
            </a:r>
            <a:r>
              <a:rPr lang="en-US" sz="2400" b="1" dirty="0">
                <a:latin typeface="Albertus Medium" pitchFamily="34" charset="0"/>
              </a:rPr>
              <a:t>starting point</a:t>
            </a:r>
            <a:r>
              <a:rPr lang="en-US" sz="2400" dirty="0">
                <a:latin typeface="Albertus Medium" pitchFamily="34" charset="0"/>
              </a:rPr>
              <a:t> only</a:t>
            </a:r>
          </a:p>
          <a:p>
            <a:pPr marL="457200" indent="-457200"/>
            <a:endParaRPr lang="en-US" sz="2400" dirty="0">
              <a:latin typeface="Albertus Medium" pitchFamily="34" charset="0"/>
            </a:endParaRPr>
          </a:p>
          <a:p>
            <a:pPr marL="457200" indent="-457200">
              <a:buSzPct val="125000"/>
              <a:buFont typeface="Arial" charset="0"/>
              <a:buChar char="•"/>
            </a:pPr>
            <a:r>
              <a:rPr lang="en-US" sz="2400" dirty="0">
                <a:latin typeface="Albertus Medium" pitchFamily="34" charset="0"/>
              </a:rPr>
              <a:t>Given the </a:t>
            </a:r>
            <a:r>
              <a:rPr lang="en-US" sz="2400" dirty="0" smtClean="0">
                <a:latin typeface="Albertus Medium" pitchFamily="34" charset="0"/>
              </a:rPr>
              <a:t>42 </a:t>
            </a:r>
            <a:r>
              <a:rPr lang="en-US" sz="2400" dirty="0">
                <a:latin typeface="Albertus Medium" pitchFamily="34" charset="0"/>
              </a:rPr>
              <a:t>rubric </a:t>
            </a:r>
            <a:r>
              <a:rPr lang="en-US" sz="2400" dirty="0" smtClean="0">
                <a:latin typeface="Albertus Medium" pitchFamily="34" charset="0"/>
              </a:rPr>
              <a:t>indicators, </a:t>
            </a:r>
            <a:r>
              <a:rPr lang="en-US" sz="2400" dirty="0">
                <a:latin typeface="Albertus Medium" pitchFamily="34" charset="0"/>
              </a:rPr>
              <a:t>which services appear to be the most essential to improve?</a:t>
            </a:r>
          </a:p>
          <a:p>
            <a:pPr marL="457200" indent="-457200">
              <a:buSzPct val="125000"/>
              <a:buFont typeface="Arial" charset="0"/>
              <a:buChar char="•"/>
            </a:pPr>
            <a:r>
              <a:rPr lang="en-US" sz="2400" dirty="0">
                <a:latin typeface="Albertus Medium" pitchFamily="34" charset="0"/>
              </a:rPr>
              <a:t>Prioritize these improvement needs</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AutoShape 2"/>
          <p:cNvSpPr>
            <a:spLocks noGrp="1" noChangeArrowheads="1"/>
          </p:cNvSpPr>
          <p:nvPr>
            <p:ph type="title"/>
          </p:nvPr>
        </p:nvSpPr>
        <p:spPr>
          <a:xfrm>
            <a:off x="990600" y="1066800"/>
            <a:ext cx="7391400" cy="533400"/>
          </a:xfrm>
        </p:spPr>
        <p:txBody>
          <a:bodyPr/>
          <a:lstStyle/>
          <a:p>
            <a:pPr eaLnBrk="1" hangingPunct="1">
              <a:defRPr/>
            </a:pPr>
            <a:r>
              <a:rPr lang="en-US" sz="2400" dirty="0" smtClean="0"/>
              <a:t>Evaluating Educational Outcomes:</a:t>
            </a:r>
            <a:br>
              <a:rPr lang="en-US" sz="2400" dirty="0" smtClean="0"/>
            </a:br>
            <a:r>
              <a:rPr lang="en-US" sz="2400" dirty="0" smtClean="0"/>
              <a:t>Recommendation 2</a:t>
            </a:r>
          </a:p>
        </p:txBody>
      </p:sp>
      <p:sp>
        <p:nvSpPr>
          <p:cNvPr id="21507" name="Rectangle 3"/>
          <p:cNvSpPr>
            <a:spLocks noChangeArrowheads="1"/>
          </p:cNvSpPr>
          <p:nvPr/>
        </p:nvSpPr>
        <p:spPr bwMode="auto">
          <a:xfrm>
            <a:off x="1219200" y="2274888"/>
            <a:ext cx="7162800" cy="4154487"/>
          </a:xfrm>
          <a:prstGeom prst="rect">
            <a:avLst/>
          </a:prstGeom>
          <a:noFill/>
          <a:ln w="9525">
            <a:noFill/>
            <a:miter lim="800000"/>
            <a:headEnd/>
            <a:tailEnd/>
          </a:ln>
        </p:spPr>
        <p:txBody>
          <a:bodyPr>
            <a:spAutoFit/>
          </a:bodyPr>
          <a:lstStyle/>
          <a:p>
            <a:pPr>
              <a:defRPr/>
            </a:pPr>
            <a:r>
              <a:rPr lang="en-US" sz="2400" dirty="0">
                <a:latin typeface="Albertus Medium" pitchFamily="34" charset="0"/>
              </a:rPr>
              <a:t>2. Supplement the essential indicators with follow-up </a:t>
            </a:r>
            <a:r>
              <a:rPr lang="en-US" sz="2400" b="1" dirty="0">
                <a:latin typeface="Albertus Medium" pitchFamily="34" charset="0"/>
              </a:rPr>
              <a:t>analyses of “root causes” and data</a:t>
            </a:r>
          </a:p>
          <a:p>
            <a:pPr>
              <a:defRPr/>
            </a:pPr>
            <a:endParaRPr lang="en-US" sz="2400" b="1" dirty="0">
              <a:latin typeface="Albertus Medium" pitchFamily="34" charset="0"/>
            </a:endParaRPr>
          </a:p>
          <a:p>
            <a:pPr marL="347472" indent="-347472">
              <a:buSzPct val="125000"/>
              <a:buFont typeface="Arial" pitchFamily="34" charset="0"/>
              <a:buChar char="•"/>
              <a:defRPr/>
            </a:pPr>
            <a:r>
              <a:rPr lang="en-US" sz="2400" dirty="0"/>
              <a:t>Potentially successful turnaround strategies that may be scalable</a:t>
            </a:r>
          </a:p>
          <a:p>
            <a:pPr marL="347472" indent="-347472">
              <a:buSzPct val="125000"/>
              <a:buFont typeface="Arial" pitchFamily="34" charset="0"/>
              <a:buChar char="•"/>
              <a:defRPr/>
            </a:pPr>
            <a:r>
              <a:rPr lang="en-US" sz="2400" dirty="0"/>
              <a:t>Unsuccessful strategies that need replacement</a:t>
            </a:r>
          </a:p>
          <a:p>
            <a:pPr marL="347472" indent="-347472">
              <a:buSzPct val="125000"/>
              <a:buFont typeface="Arial" pitchFamily="34" charset="0"/>
              <a:buChar char="•"/>
              <a:defRPr/>
            </a:pPr>
            <a:r>
              <a:rPr lang="en-US" sz="2400" dirty="0"/>
              <a:t>Explanation of the outcomes relative to SSOS service provided</a:t>
            </a:r>
          </a:p>
          <a:p>
            <a:pPr>
              <a:defRPr/>
            </a:pPr>
            <a:endParaRPr lang="en-US" dirty="0"/>
          </a:p>
          <a:p>
            <a:pPr>
              <a:defRPr/>
            </a:pPr>
            <a:r>
              <a:rPr lang="en-US" b="1" dirty="0"/>
              <a:t>Example</a:t>
            </a:r>
            <a:r>
              <a:rPr lang="en-US" dirty="0"/>
              <a:t>: Although we </a:t>
            </a:r>
            <a:r>
              <a:rPr lang="en-US"/>
              <a:t>train</a:t>
            </a:r>
            <a:r>
              <a:rPr lang="en-US" smtClean="0"/>
              <a:t> distinguished </a:t>
            </a:r>
            <a:r>
              <a:rPr lang="en-US" dirty="0"/>
              <a:t>educators and revise the training each year, what evidence is there that the training is effective?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6" end="6"/>
                                            </p:txEl>
                                          </p:spTgt>
                                        </p:tgtEl>
                                        <p:attrNameLst>
                                          <p:attrName>style.visibility</p:attrName>
                                        </p:attrNameLst>
                                      </p:cBhvr>
                                      <p:to>
                                        <p:strVal val="visible"/>
                                      </p:to>
                                    </p:set>
                                    <p:animEffect transition="in" filter="blinds(horizontal)">
                                      <p:cBhvr>
                                        <p:cTn id="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AutoShape 2"/>
          <p:cNvSpPr>
            <a:spLocks noGrp="1" noChangeArrowheads="1"/>
          </p:cNvSpPr>
          <p:nvPr>
            <p:ph type="title"/>
          </p:nvPr>
        </p:nvSpPr>
        <p:spPr>
          <a:xfrm>
            <a:off x="990600" y="762000"/>
            <a:ext cx="6934200" cy="762000"/>
          </a:xfrm>
        </p:spPr>
        <p:txBody>
          <a:bodyPr/>
          <a:lstStyle/>
          <a:p>
            <a:pPr eaLnBrk="1" hangingPunct="1">
              <a:defRPr/>
            </a:pPr>
            <a:r>
              <a:rPr lang="en-US" sz="2800" dirty="0" smtClean="0"/>
              <a:t>Analyses of “Root Causes”</a:t>
            </a:r>
          </a:p>
        </p:txBody>
      </p:sp>
      <p:sp>
        <p:nvSpPr>
          <p:cNvPr id="5" name="TextBox 4"/>
          <p:cNvSpPr txBox="1"/>
          <p:nvPr/>
        </p:nvSpPr>
        <p:spPr>
          <a:xfrm>
            <a:off x="1295400" y="2362200"/>
            <a:ext cx="6629400" cy="3324225"/>
          </a:xfrm>
          <a:prstGeom prst="rect">
            <a:avLst/>
          </a:prstGeom>
          <a:noFill/>
        </p:spPr>
        <p:txBody>
          <a:bodyPr>
            <a:spAutoFit/>
          </a:bodyPr>
          <a:lstStyle/>
          <a:p>
            <a:pPr>
              <a:defRPr/>
            </a:pPr>
            <a:r>
              <a:rPr lang="en-US" sz="2400" b="1" i="1" dirty="0">
                <a:latin typeface="Albertus Medium"/>
              </a:rPr>
              <a:t>Example A:  </a:t>
            </a:r>
            <a:r>
              <a:rPr lang="en-US" sz="2400" i="1" dirty="0">
                <a:latin typeface="Albertus Medium"/>
              </a:rPr>
              <a:t>Schools showing the strongest increases in mathematics are visited by SDE and found to be using highly interactive teaching strategies and expanded learning opportunities</a:t>
            </a:r>
          </a:p>
          <a:p>
            <a:pPr>
              <a:defRPr/>
            </a:pPr>
            <a:endParaRPr lang="en-US" sz="2400" i="1" dirty="0">
              <a:latin typeface="Albertus Medium"/>
            </a:endParaRPr>
          </a:p>
          <a:p>
            <a:pPr>
              <a:defRPr/>
            </a:pPr>
            <a:endParaRPr lang="en-US" sz="2400" dirty="0">
              <a:latin typeface="Albertus Medium"/>
            </a:endParaRPr>
          </a:p>
          <a:p>
            <a:pPr>
              <a:defRPr/>
            </a:pPr>
            <a:r>
              <a:rPr lang="en-US" sz="2400" dirty="0">
                <a:latin typeface="+mn-lt"/>
              </a:rPr>
              <a:t>Implication for SSOS?</a:t>
            </a:r>
          </a:p>
          <a:p>
            <a:pPr>
              <a:defRPr/>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539817" y="9982200"/>
            <a:ext cx="2274608" cy="2819400"/>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rcRect/>
          <a:stretch>
            <a:fillRect/>
          </a:stretch>
        </p:blipFill>
        <p:spPr bwMode="auto">
          <a:xfrm>
            <a:off x="685800" y="533400"/>
            <a:ext cx="2274608" cy="2819400"/>
          </a:xfrm>
          <a:prstGeom prst="rect">
            <a:avLst/>
          </a:prstGeom>
          <a:noFill/>
          <a:ln w="69850" cmpd="tri">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p:spPr>
      </p:pic>
      <p:sp>
        <p:nvSpPr>
          <p:cNvPr id="5" name="TextBox 4"/>
          <p:cNvSpPr txBox="1"/>
          <p:nvPr/>
        </p:nvSpPr>
        <p:spPr>
          <a:xfrm>
            <a:off x="2971800" y="2362200"/>
            <a:ext cx="5867400" cy="707886"/>
          </a:xfrm>
          <a:prstGeom prst="rect">
            <a:avLst/>
          </a:prstGeom>
          <a:noFill/>
        </p:spPr>
        <p:txBody>
          <a:bodyPr wrap="square" rtlCol="0">
            <a:spAutoFit/>
          </a:bodyPr>
          <a:lstStyle/>
          <a:p>
            <a:r>
              <a:rPr lang="en-US" sz="4000" dirty="0" smtClean="0">
                <a:latin typeface="Poor Richard" pitchFamily="18" charset="0"/>
              </a:rPr>
              <a:t>     </a:t>
            </a:r>
            <a:r>
              <a:rPr lang="en-US" sz="4000" dirty="0" smtClean="0">
                <a:latin typeface="+mj-lt"/>
              </a:rPr>
              <a:t>Steven M. Ross, Ph.D.</a:t>
            </a:r>
            <a:endParaRPr lang="en-US" sz="4000" dirty="0">
              <a:latin typeface="+mj-lt"/>
            </a:endParaRPr>
          </a:p>
        </p:txBody>
      </p:sp>
      <p:sp>
        <p:nvSpPr>
          <p:cNvPr id="6" name="TextBox 5"/>
          <p:cNvSpPr txBox="1"/>
          <p:nvPr/>
        </p:nvSpPr>
        <p:spPr>
          <a:xfrm>
            <a:off x="381000" y="3657600"/>
            <a:ext cx="8382000" cy="3108543"/>
          </a:xfrm>
          <a:prstGeom prst="rect">
            <a:avLst/>
          </a:prstGeom>
          <a:noFill/>
        </p:spPr>
        <p:txBody>
          <a:bodyPr wrap="square" rtlCol="0">
            <a:spAutoFit/>
          </a:bodyPr>
          <a:lstStyle/>
          <a:p>
            <a:r>
              <a:rPr lang="en-US" sz="2800" dirty="0" smtClean="0">
                <a:latin typeface="+mj-lt"/>
              </a:rPr>
              <a:t>Steven M. Ross is a senior research scientist and professor at the Center for Research and Reform in Education at Johns Hopkins University.  Dr. Ross’ expertise is in educational research and evaluation, school reform and improvement, at-risk learners, and technology integration.</a:t>
            </a:r>
          </a:p>
          <a:p>
            <a:endParaRPr lang="en-US" sz="2800" dirty="0">
              <a:latin typeface="Poor Richard"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AutoShape 2"/>
          <p:cNvSpPr>
            <a:spLocks noGrp="1" noChangeArrowheads="1"/>
          </p:cNvSpPr>
          <p:nvPr>
            <p:ph type="title"/>
          </p:nvPr>
        </p:nvSpPr>
        <p:spPr>
          <a:xfrm>
            <a:off x="990600" y="762000"/>
            <a:ext cx="6934200" cy="762000"/>
          </a:xfrm>
        </p:spPr>
        <p:txBody>
          <a:bodyPr/>
          <a:lstStyle/>
          <a:p>
            <a:pPr eaLnBrk="1" hangingPunct="1">
              <a:defRPr/>
            </a:pPr>
            <a:r>
              <a:rPr lang="en-US" sz="2800" dirty="0" smtClean="0"/>
              <a:t>Analyses of “Root Causes”</a:t>
            </a:r>
          </a:p>
        </p:txBody>
      </p:sp>
      <p:sp>
        <p:nvSpPr>
          <p:cNvPr id="5" name="TextBox 4"/>
          <p:cNvSpPr txBox="1"/>
          <p:nvPr/>
        </p:nvSpPr>
        <p:spPr>
          <a:xfrm>
            <a:off x="1295400" y="2362200"/>
            <a:ext cx="6629400" cy="3324225"/>
          </a:xfrm>
          <a:prstGeom prst="rect">
            <a:avLst/>
          </a:prstGeom>
          <a:noFill/>
        </p:spPr>
        <p:txBody>
          <a:bodyPr>
            <a:spAutoFit/>
          </a:bodyPr>
          <a:lstStyle/>
          <a:p>
            <a:pPr>
              <a:defRPr/>
            </a:pPr>
            <a:r>
              <a:rPr lang="en-US" sz="2400" b="1" i="1" dirty="0"/>
              <a:t>Example B:</a:t>
            </a:r>
            <a:r>
              <a:rPr lang="en-US" sz="2400" i="1" dirty="0"/>
              <a:t>  School B increased its reading scores significantly over the past year.  Follow-up study of student enrollment patterns reveals that student rezoning decreased the number of disadvantaged students by 50%.</a:t>
            </a:r>
            <a:endParaRPr lang="en-US" sz="2400" dirty="0"/>
          </a:p>
          <a:p>
            <a:pPr>
              <a:defRPr/>
            </a:pPr>
            <a:endParaRPr lang="en-US" sz="2400" i="1" dirty="0">
              <a:latin typeface="Albertus Medium"/>
            </a:endParaRPr>
          </a:p>
          <a:p>
            <a:pPr>
              <a:defRPr/>
            </a:pPr>
            <a:endParaRPr lang="en-US" sz="2400" i="1" dirty="0">
              <a:latin typeface="Albertus Medium"/>
            </a:endParaRPr>
          </a:p>
          <a:p>
            <a:pPr>
              <a:defRPr/>
            </a:pPr>
            <a:r>
              <a:rPr lang="en-US" sz="2400" dirty="0">
                <a:latin typeface="+mn-lt"/>
              </a:rPr>
              <a:t>Implication for SSOS?</a:t>
            </a:r>
          </a:p>
          <a:p>
            <a:pPr>
              <a:defRPr/>
            </a:pP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AutoShape 2"/>
          <p:cNvSpPr>
            <a:spLocks noGrp="1" noChangeArrowheads="1"/>
          </p:cNvSpPr>
          <p:nvPr>
            <p:ph type="title"/>
          </p:nvPr>
        </p:nvSpPr>
        <p:spPr>
          <a:xfrm>
            <a:off x="990600" y="762000"/>
            <a:ext cx="6934200" cy="762000"/>
          </a:xfrm>
        </p:spPr>
        <p:txBody>
          <a:bodyPr/>
          <a:lstStyle/>
          <a:p>
            <a:pPr eaLnBrk="1" hangingPunct="1">
              <a:defRPr/>
            </a:pPr>
            <a:r>
              <a:rPr lang="en-US" sz="2800" dirty="0" smtClean="0"/>
              <a:t>Analyses of “Root Causes”</a:t>
            </a:r>
          </a:p>
        </p:txBody>
      </p:sp>
      <p:sp>
        <p:nvSpPr>
          <p:cNvPr id="5" name="TextBox 4"/>
          <p:cNvSpPr txBox="1"/>
          <p:nvPr/>
        </p:nvSpPr>
        <p:spPr>
          <a:xfrm>
            <a:off x="1295400" y="2362200"/>
            <a:ext cx="6629400" cy="3324225"/>
          </a:xfrm>
          <a:prstGeom prst="rect">
            <a:avLst/>
          </a:prstGeom>
          <a:noFill/>
        </p:spPr>
        <p:txBody>
          <a:bodyPr>
            <a:spAutoFit/>
          </a:bodyPr>
          <a:lstStyle/>
          <a:p>
            <a:pPr>
              <a:defRPr/>
            </a:pPr>
            <a:r>
              <a:rPr lang="en-US" sz="2400" b="1" i="1" dirty="0"/>
              <a:t>Example C:</a:t>
            </a:r>
            <a:r>
              <a:rPr lang="en-US" sz="2400" i="1" dirty="0"/>
              <a:t>  School C had several student subgroups fail to attain AYP in reading.  Follow-up interviews with the principal and literacy coaches reveal that the new R/LA curriculum was poorly supported by the provider.</a:t>
            </a:r>
            <a:endParaRPr lang="en-US" sz="2400" dirty="0"/>
          </a:p>
          <a:p>
            <a:pPr>
              <a:defRPr/>
            </a:pPr>
            <a:endParaRPr lang="en-US" sz="2400" i="1" dirty="0">
              <a:latin typeface="Albertus Medium"/>
            </a:endParaRPr>
          </a:p>
          <a:p>
            <a:pPr>
              <a:defRPr/>
            </a:pPr>
            <a:endParaRPr lang="en-US" sz="2400" dirty="0">
              <a:latin typeface="Albertus Medium"/>
            </a:endParaRPr>
          </a:p>
          <a:p>
            <a:pPr>
              <a:defRPr/>
            </a:pPr>
            <a:r>
              <a:rPr lang="en-US" sz="2400" dirty="0">
                <a:latin typeface="+mn-lt"/>
              </a:rPr>
              <a:t>Implication for SSOS?</a:t>
            </a:r>
          </a:p>
          <a:p>
            <a:pPr>
              <a:defRPr/>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AutoShape 2"/>
          <p:cNvSpPr>
            <a:spLocks noGrp="1" noChangeArrowheads="1"/>
          </p:cNvSpPr>
          <p:nvPr>
            <p:ph type="title"/>
          </p:nvPr>
        </p:nvSpPr>
        <p:spPr>
          <a:xfrm>
            <a:off x="1066800" y="1143000"/>
            <a:ext cx="7848600" cy="457200"/>
          </a:xfrm>
        </p:spPr>
        <p:txBody>
          <a:bodyPr/>
          <a:lstStyle/>
          <a:p>
            <a:pPr eaLnBrk="1" hangingPunct="1">
              <a:defRPr/>
            </a:pPr>
            <a:r>
              <a:rPr lang="en-US" sz="2400" dirty="0" smtClean="0"/>
              <a:t>Evaluating Educational Outcomes: </a:t>
            </a:r>
            <a:br>
              <a:rPr lang="en-US" sz="2400" dirty="0" smtClean="0"/>
            </a:br>
            <a:r>
              <a:rPr lang="en-US" sz="2400" dirty="0" smtClean="0"/>
              <a:t>Recommendation 3</a:t>
            </a:r>
          </a:p>
        </p:txBody>
      </p:sp>
      <p:sp>
        <p:nvSpPr>
          <p:cNvPr id="5" name="TextBox 4"/>
          <p:cNvSpPr txBox="1"/>
          <p:nvPr/>
        </p:nvSpPr>
        <p:spPr>
          <a:xfrm>
            <a:off x="1143000" y="2362200"/>
            <a:ext cx="7620000" cy="4340225"/>
          </a:xfrm>
          <a:prstGeom prst="rect">
            <a:avLst/>
          </a:prstGeom>
          <a:noFill/>
        </p:spPr>
        <p:txBody>
          <a:bodyPr>
            <a:spAutoFit/>
          </a:bodyPr>
          <a:lstStyle/>
          <a:p>
            <a:pPr>
              <a:defRPr/>
            </a:pPr>
            <a:r>
              <a:rPr lang="en-US" sz="2400" dirty="0">
                <a:latin typeface="+mj-lt"/>
              </a:rPr>
              <a:t>3. Supplement the beginning evaluation (Recommendation 1) and follow-up analyses (Recommendation 2) with </a:t>
            </a:r>
            <a:r>
              <a:rPr lang="en-US" sz="2400" b="1" dirty="0">
                <a:latin typeface="+mj-lt"/>
              </a:rPr>
              <a:t>rigorous evaluations</a:t>
            </a:r>
            <a:r>
              <a:rPr lang="en-US" sz="2400" dirty="0">
                <a:latin typeface="+mj-lt"/>
              </a:rPr>
              <a:t> of selected interventions</a:t>
            </a:r>
          </a:p>
          <a:p>
            <a:pPr>
              <a:defRPr/>
            </a:pPr>
            <a:r>
              <a:rPr lang="en-US" dirty="0">
                <a:latin typeface="+mj-lt"/>
              </a:rPr>
              <a:t> </a:t>
            </a:r>
          </a:p>
          <a:p>
            <a:pPr indent="-457200">
              <a:buSzPct val="125000"/>
              <a:buFont typeface="Arial" pitchFamily="34" charset="0"/>
              <a:buChar char="•"/>
              <a:defRPr/>
            </a:pPr>
            <a:r>
              <a:rPr lang="en-US" sz="2400" dirty="0">
                <a:latin typeface="+mj-lt"/>
              </a:rPr>
              <a:t>RFP’s for external studies</a:t>
            </a:r>
          </a:p>
          <a:p>
            <a:pPr marL="457200" indent="-457200">
              <a:buSzPct val="125000"/>
              <a:buFont typeface="Arial" pitchFamily="34" charset="0"/>
              <a:buChar char="•"/>
              <a:defRPr/>
            </a:pPr>
            <a:r>
              <a:rPr lang="en-US" sz="2400" dirty="0">
                <a:latin typeface="+mj-lt"/>
              </a:rPr>
              <a:t>Assistance to school districts interested in evaluation research</a:t>
            </a:r>
          </a:p>
          <a:p>
            <a:pPr marL="457200" indent="-457200">
              <a:buSzPct val="125000"/>
              <a:buFont typeface="Arial" pitchFamily="34" charset="0"/>
              <a:buChar char="•"/>
              <a:defRPr/>
            </a:pPr>
            <a:r>
              <a:rPr lang="en-US" sz="2400" dirty="0">
                <a:latin typeface="+mj-lt"/>
              </a:rPr>
              <a:t>Rigorous data analyses by SDE to study achievement patterns associated with SSOS interventions</a:t>
            </a:r>
          </a:p>
          <a:p>
            <a:pPr>
              <a:defRPr/>
            </a:pPr>
            <a:endParaRPr lang="en-US"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AutoShape 2"/>
          <p:cNvSpPr>
            <a:spLocks noGrp="1" noChangeArrowheads="1"/>
          </p:cNvSpPr>
          <p:nvPr>
            <p:ph type="title"/>
          </p:nvPr>
        </p:nvSpPr>
        <p:spPr>
          <a:xfrm>
            <a:off x="914400" y="838200"/>
            <a:ext cx="7772400" cy="685800"/>
          </a:xfrm>
        </p:spPr>
        <p:txBody>
          <a:bodyPr/>
          <a:lstStyle/>
          <a:p>
            <a:pPr eaLnBrk="1" hangingPunct="1">
              <a:defRPr/>
            </a:pPr>
            <a:r>
              <a:rPr lang="en-US" sz="2800" dirty="0" smtClean="0"/>
              <a:t>Accurate and Relevant Evidence</a:t>
            </a:r>
          </a:p>
        </p:txBody>
      </p:sp>
      <p:sp>
        <p:nvSpPr>
          <p:cNvPr id="26627" name="Rectangle 3"/>
          <p:cNvSpPr>
            <a:spLocks noGrp="1" noChangeArrowheads="1"/>
          </p:cNvSpPr>
          <p:nvPr>
            <p:ph type="body" idx="1"/>
          </p:nvPr>
        </p:nvSpPr>
        <p:spPr>
          <a:xfrm>
            <a:off x="1066800" y="2514600"/>
            <a:ext cx="7696200" cy="1981200"/>
          </a:xfrm>
        </p:spPr>
        <p:txBody>
          <a:bodyPr/>
          <a:lstStyle/>
          <a:p>
            <a:pPr>
              <a:buFont typeface="Wingdings" pitchFamily="2" charset="2"/>
              <a:buNone/>
              <a:defRPr/>
            </a:pPr>
            <a:r>
              <a:rPr lang="en-US" sz="2400" b="1" i="1" dirty="0" smtClean="0"/>
              <a:t>Strong, Suggestive, or Weak</a:t>
            </a:r>
            <a:r>
              <a:rPr lang="en-US" sz="2400" b="1" dirty="0" smtClean="0"/>
              <a:t> </a:t>
            </a:r>
            <a:r>
              <a:rPr lang="en-US" sz="2400" b="1" i="1" dirty="0" smtClean="0"/>
              <a:t>?</a:t>
            </a:r>
          </a:p>
          <a:p>
            <a:pPr>
              <a:buFont typeface="Wingdings" pitchFamily="2" charset="2"/>
              <a:buNone/>
              <a:defRPr/>
            </a:pPr>
            <a:endParaRPr lang="en-US" sz="2400" b="1" dirty="0" smtClean="0"/>
          </a:p>
          <a:p>
            <a:pPr marL="0" indent="0">
              <a:buSzPct val="50000"/>
              <a:buFont typeface="Wingdings" pitchFamily="2" charset="2"/>
              <a:buNone/>
              <a:defRPr/>
            </a:pPr>
            <a:r>
              <a:rPr lang="en-US" sz="2400" i="1" dirty="0" smtClean="0"/>
              <a:t>“Teachers liked the professional development activities.”</a:t>
            </a:r>
            <a:endParaRPr lang="en-US" sz="24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AutoShape 2"/>
          <p:cNvSpPr>
            <a:spLocks noGrp="1" noChangeArrowheads="1"/>
          </p:cNvSpPr>
          <p:nvPr>
            <p:ph type="title"/>
          </p:nvPr>
        </p:nvSpPr>
        <p:spPr>
          <a:xfrm>
            <a:off x="914400" y="838200"/>
            <a:ext cx="7772400" cy="685800"/>
          </a:xfrm>
        </p:spPr>
        <p:txBody>
          <a:bodyPr/>
          <a:lstStyle/>
          <a:p>
            <a:pPr eaLnBrk="1" hangingPunct="1">
              <a:defRPr/>
            </a:pPr>
            <a:r>
              <a:rPr lang="en-US" sz="2800" dirty="0" smtClean="0"/>
              <a:t>Accurate and Relevant Evidence</a:t>
            </a:r>
          </a:p>
        </p:txBody>
      </p:sp>
      <p:sp>
        <p:nvSpPr>
          <p:cNvPr id="26627" name="Rectangle 3"/>
          <p:cNvSpPr>
            <a:spLocks noGrp="1" noChangeArrowheads="1"/>
          </p:cNvSpPr>
          <p:nvPr>
            <p:ph type="body" idx="1"/>
          </p:nvPr>
        </p:nvSpPr>
        <p:spPr>
          <a:xfrm>
            <a:off x="1066800" y="2514600"/>
            <a:ext cx="7467600" cy="2133600"/>
          </a:xfrm>
        </p:spPr>
        <p:txBody>
          <a:bodyPr/>
          <a:lstStyle/>
          <a:p>
            <a:pPr>
              <a:buFont typeface="Wingdings" pitchFamily="2" charset="2"/>
              <a:buNone/>
              <a:defRPr/>
            </a:pPr>
            <a:r>
              <a:rPr lang="en-US" sz="2400" b="1" i="1" dirty="0" smtClean="0"/>
              <a:t>Strong, Suggestive, or Weak</a:t>
            </a:r>
            <a:r>
              <a:rPr lang="en-US" sz="2400" b="1" dirty="0" smtClean="0"/>
              <a:t> </a:t>
            </a:r>
            <a:r>
              <a:rPr lang="en-US" sz="2400" b="1" i="1" dirty="0" smtClean="0"/>
              <a:t>?</a:t>
            </a:r>
          </a:p>
          <a:p>
            <a:pPr>
              <a:buFont typeface="Wingdings" pitchFamily="2" charset="2"/>
              <a:buNone/>
              <a:defRPr/>
            </a:pPr>
            <a:endParaRPr lang="en-US" sz="2400" b="1" dirty="0" smtClean="0"/>
          </a:p>
          <a:p>
            <a:pPr marL="0" indent="0">
              <a:buSzPct val="50000"/>
              <a:buFont typeface="Wingdings" pitchFamily="2" charset="2"/>
              <a:buNone/>
              <a:defRPr/>
            </a:pPr>
            <a:r>
              <a:rPr lang="en-US" sz="2000" dirty="0" smtClean="0"/>
              <a:t>“</a:t>
            </a:r>
            <a:r>
              <a:rPr lang="en-US" sz="2400" i="1" dirty="0" smtClean="0"/>
              <a:t>Systematic observation by independent observers shows significant increases in student-centered instruction</a:t>
            </a:r>
            <a:r>
              <a:rPr lang="en-US" sz="2400" dirty="0" smtClean="0"/>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AutoShape 2"/>
          <p:cNvSpPr>
            <a:spLocks noGrp="1" noChangeArrowheads="1"/>
          </p:cNvSpPr>
          <p:nvPr>
            <p:ph type="title"/>
          </p:nvPr>
        </p:nvSpPr>
        <p:spPr>
          <a:xfrm>
            <a:off x="914400" y="838200"/>
            <a:ext cx="7772400" cy="685800"/>
          </a:xfrm>
        </p:spPr>
        <p:txBody>
          <a:bodyPr/>
          <a:lstStyle/>
          <a:p>
            <a:pPr eaLnBrk="1" hangingPunct="1">
              <a:defRPr/>
            </a:pPr>
            <a:r>
              <a:rPr lang="en-US" sz="2800" dirty="0" smtClean="0"/>
              <a:t>Accurate and Relevant Evidence</a:t>
            </a:r>
          </a:p>
        </p:txBody>
      </p:sp>
      <p:sp>
        <p:nvSpPr>
          <p:cNvPr id="26627" name="Rectangle 3"/>
          <p:cNvSpPr>
            <a:spLocks noGrp="1" noChangeArrowheads="1"/>
          </p:cNvSpPr>
          <p:nvPr>
            <p:ph type="body" idx="1"/>
          </p:nvPr>
        </p:nvSpPr>
        <p:spPr>
          <a:xfrm>
            <a:off x="1066800" y="2514600"/>
            <a:ext cx="7464425" cy="1828800"/>
          </a:xfrm>
        </p:spPr>
        <p:txBody>
          <a:bodyPr/>
          <a:lstStyle/>
          <a:p>
            <a:pPr>
              <a:buFont typeface="Wingdings" pitchFamily="2" charset="2"/>
              <a:buNone/>
              <a:defRPr/>
            </a:pPr>
            <a:r>
              <a:rPr lang="en-US" sz="2400" b="1" i="1" dirty="0" smtClean="0"/>
              <a:t>Strong, Suggestive, or Weak</a:t>
            </a:r>
            <a:r>
              <a:rPr lang="en-US" sz="2400" b="1" dirty="0" smtClean="0"/>
              <a:t> </a:t>
            </a:r>
            <a:r>
              <a:rPr lang="en-US" sz="2400" b="1" i="1" dirty="0" smtClean="0"/>
              <a:t>?</a:t>
            </a:r>
          </a:p>
          <a:p>
            <a:pPr>
              <a:buFont typeface="Wingdings" pitchFamily="2" charset="2"/>
              <a:buNone/>
              <a:defRPr/>
            </a:pPr>
            <a:endParaRPr lang="en-US" sz="2400" b="1" dirty="0" smtClean="0"/>
          </a:p>
          <a:p>
            <a:pPr marL="0" indent="0">
              <a:buSzPct val="50000"/>
              <a:buFont typeface="Wingdings" pitchFamily="2" charset="2"/>
              <a:buNone/>
              <a:defRPr/>
            </a:pPr>
            <a:r>
              <a:rPr lang="en-US" sz="2400" dirty="0" smtClean="0"/>
              <a:t>“</a:t>
            </a:r>
            <a:r>
              <a:rPr lang="en-US" sz="2400" i="1" dirty="0" smtClean="0"/>
              <a:t>Teachers indicate that they use more student-centered instruction than in the past</a:t>
            </a:r>
            <a:r>
              <a:rPr lang="en-US" sz="2400" dirty="0" smtClean="0"/>
              <a:t>.”</a:t>
            </a:r>
          </a:p>
          <a:p>
            <a:pPr eaLnBrk="1" hangingPunct="1">
              <a:lnSpc>
                <a:spcPct val="80000"/>
              </a:lnSpc>
              <a:buFont typeface="Wingdings" pitchFamily="2" charset="2"/>
              <a:buNone/>
              <a:defRPr/>
            </a:pPr>
            <a:endParaRPr lang="en-US" sz="18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AutoShape 2"/>
          <p:cNvSpPr>
            <a:spLocks noGrp="1" noChangeArrowheads="1"/>
          </p:cNvSpPr>
          <p:nvPr>
            <p:ph type="title"/>
          </p:nvPr>
        </p:nvSpPr>
        <p:spPr>
          <a:xfrm>
            <a:off x="914400" y="838200"/>
            <a:ext cx="7772400" cy="685800"/>
          </a:xfrm>
        </p:spPr>
        <p:txBody>
          <a:bodyPr/>
          <a:lstStyle/>
          <a:p>
            <a:pPr eaLnBrk="1" hangingPunct="1">
              <a:defRPr/>
            </a:pPr>
            <a:r>
              <a:rPr lang="en-US" sz="2800" dirty="0" smtClean="0"/>
              <a:t>Accurate and Relevant Evidence</a:t>
            </a:r>
          </a:p>
        </p:txBody>
      </p:sp>
      <p:sp>
        <p:nvSpPr>
          <p:cNvPr id="26627" name="Rectangle 3"/>
          <p:cNvSpPr>
            <a:spLocks noGrp="1" noChangeArrowheads="1"/>
          </p:cNvSpPr>
          <p:nvPr>
            <p:ph type="body" idx="1"/>
          </p:nvPr>
        </p:nvSpPr>
        <p:spPr>
          <a:xfrm>
            <a:off x="1066800" y="2514600"/>
            <a:ext cx="7464425" cy="1905000"/>
          </a:xfrm>
        </p:spPr>
        <p:txBody>
          <a:bodyPr/>
          <a:lstStyle/>
          <a:p>
            <a:pPr>
              <a:buFont typeface="Wingdings" pitchFamily="2" charset="2"/>
              <a:buNone/>
              <a:defRPr/>
            </a:pPr>
            <a:r>
              <a:rPr lang="en-US" sz="2400" b="1" i="1" dirty="0" smtClean="0"/>
              <a:t>Strong, Suggestive, or Weak</a:t>
            </a:r>
            <a:r>
              <a:rPr lang="en-US" sz="2400" b="1" dirty="0" smtClean="0"/>
              <a:t> </a:t>
            </a:r>
            <a:r>
              <a:rPr lang="en-US" sz="2400" b="1" i="1" dirty="0" smtClean="0"/>
              <a:t>?</a:t>
            </a:r>
            <a:endParaRPr lang="en-US" sz="2400" b="1" dirty="0" smtClean="0"/>
          </a:p>
          <a:p>
            <a:pPr>
              <a:buSzPct val="50000"/>
              <a:buFont typeface="Wingdings" pitchFamily="2" charset="2"/>
              <a:buNone/>
              <a:defRPr/>
            </a:pPr>
            <a:endParaRPr lang="en-US" sz="2000" dirty="0" smtClean="0"/>
          </a:p>
          <a:p>
            <a:pPr marL="0" indent="0">
              <a:buSzPct val="50000"/>
              <a:buFont typeface="Wingdings" pitchFamily="2" charset="2"/>
              <a:buNone/>
              <a:defRPr/>
            </a:pPr>
            <a:r>
              <a:rPr lang="en-US" sz="2400" dirty="0" smtClean="0"/>
              <a:t>“</a:t>
            </a:r>
            <a:r>
              <a:rPr lang="en-US" sz="2400" i="1" dirty="0" smtClean="0"/>
              <a:t>Principals and grade-level leaders indicate observing more frequent cooperative learning than last year</a:t>
            </a:r>
            <a:r>
              <a:rPr lang="en-US" sz="2400" dirty="0" smtClean="0"/>
              <a:t>.”</a:t>
            </a:r>
          </a:p>
          <a:p>
            <a:pPr eaLnBrk="1" hangingPunct="1">
              <a:lnSpc>
                <a:spcPct val="80000"/>
              </a:lnSpc>
              <a:buFont typeface="Wingdings" pitchFamily="2" charset="2"/>
              <a:buNone/>
              <a:defRPr/>
            </a:pPr>
            <a:endParaRPr lang="en-US" sz="18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AutoShape 2"/>
          <p:cNvSpPr>
            <a:spLocks noGrp="1" noChangeArrowheads="1"/>
          </p:cNvSpPr>
          <p:nvPr>
            <p:ph type="title"/>
          </p:nvPr>
        </p:nvSpPr>
        <p:spPr>
          <a:xfrm>
            <a:off x="914400" y="838200"/>
            <a:ext cx="7772400" cy="685800"/>
          </a:xfrm>
        </p:spPr>
        <p:txBody>
          <a:bodyPr/>
          <a:lstStyle/>
          <a:p>
            <a:pPr eaLnBrk="1" hangingPunct="1">
              <a:defRPr/>
            </a:pPr>
            <a:r>
              <a:rPr lang="en-US" sz="2800" dirty="0" smtClean="0"/>
              <a:t>Accurate and Relevant Evidence</a:t>
            </a:r>
          </a:p>
        </p:txBody>
      </p:sp>
      <p:sp>
        <p:nvSpPr>
          <p:cNvPr id="26627" name="Rectangle 3"/>
          <p:cNvSpPr>
            <a:spLocks noGrp="1" noChangeArrowheads="1"/>
          </p:cNvSpPr>
          <p:nvPr>
            <p:ph type="body" idx="1"/>
          </p:nvPr>
        </p:nvSpPr>
        <p:spPr>
          <a:xfrm>
            <a:off x="1066800" y="2514600"/>
            <a:ext cx="6934200" cy="1981200"/>
          </a:xfrm>
        </p:spPr>
        <p:txBody>
          <a:bodyPr/>
          <a:lstStyle/>
          <a:p>
            <a:pPr>
              <a:buFont typeface="Wingdings" pitchFamily="2" charset="2"/>
              <a:buNone/>
              <a:defRPr/>
            </a:pPr>
            <a:r>
              <a:rPr lang="en-US" sz="2400" b="1" i="1" dirty="0" smtClean="0"/>
              <a:t>Strong, Suggestive, or Weak</a:t>
            </a:r>
            <a:r>
              <a:rPr lang="en-US" sz="2400" b="1" dirty="0" smtClean="0"/>
              <a:t> </a:t>
            </a:r>
            <a:r>
              <a:rPr lang="en-US" sz="2400" b="1" i="1" dirty="0" smtClean="0"/>
              <a:t>?</a:t>
            </a:r>
            <a:endParaRPr lang="en-US" sz="2400" b="1" dirty="0" smtClean="0"/>
          </a:p>
          <a:p>
            <a:pPr>
              <a:buSzPct val="50000"/>
              <a:buFont typeface="Wingdings" pitchFamily="2" charset="2"/>
              <a:buNone/>
              <a:defRPr/>
            </a:pPr>
            <a:endParaRPr lang="en-US" sz="2000" dirty="0" smtClean="0"/>
          </a:p>
          <a:p>
            <a:pPr marL="0" indent="0">
              <a:buSzPct val="50000"/>
              <a:buFont typeface="Wingdings" pitchFamily="2" charset="2"/>
              <a:buNone/>
              <a:defRPr/>
            </a:pPr>
            <a:r>
              <a:rPr lang="en-US" sz="2400" dirty="0" smtClean="0"/>
              <a:t>“</a:t>
            </a:r>
            <a:r>
              <a:rPr lang="en-US" sz="2400" i="1" dirty="0" smtClean="0"/>
              <a:t>The providers of the professional development believed the offerings to be successful</a:t>
            </a:r>
            <a:r>
              <a:rPr lang="en-US" sz="2400" dirty="0" smtClean="0"/>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AutoShape 2"/>
          <p:cNvSpPr>
            <a:spLocks noGrp="1" noChangeArrowheads="1"/>
          </p:cNvSpPr>
          <p:nvPr>
            <p:ph type="title"/>
          </p:nvPr>
        </p:nvSpPr>
        <p:spPr>
          <a:xfrm>
            <a:off x="914400" y="838200"/>
            <a:ext cx="7772400" cy="685800"/>
          </a:xfrm>
        </p:spPr>
        <p:txBody>
          <a:bodyPr/>
          <a:lstStyle/>
          <a:p>
            <a:pPr eaLnBrk="1" hangingPunct="1">
              <a:defRPr/>
            </a:pPr>
            <a:r>
              <a:rPr lang="en-US" sz="2800" dirty="0" smtClean="0"/>
              <a:t>Accurate and Relevant Evidence</a:t>
            </a:r>
          </a:p>
        </p:txBody>
      </p:sp>
      <p:sp>
        <p:nvSpPr>
          <p:cNvPr id="26627" name="Rectangle 3"/>
          <p:cNvSpPr>
            <a:spLocks noGrp="1" noChangeArrowheads="1"/>
          </p:cNvSpPr>
          <p:nvPr>
            <p:ph type="body" idx="1"/>
          </p:nvPr>
        </p:nvSpPr>
        <p:spPr>
          <a:xfrm>
            <a:off x="1066800" y="2514600"/>
            <a:ext cx="7464425" cy="1905000"/>
          </a:xfrm>
        </p:spPr>
        <p:txBody>
          <a:bodyPr/>
          <a:lstStyle/>
          <a:p>
            <a:pPr>
              <a:buFont typeface="Wingdings" pitchFamily="2" charset="2"/>
              <a:buNone/>
              <a:defRPr/>
            </a:pPr>
            <a:r>
              <a:rPr lang="en-US" sz="2400" b="1" i="1" dirty="0" smtClean="0"/>
              <a:t>Strong, Suggestive, or Weak</a:t>
            </a:r>
            <a:r>
              <a:rPr lang="en-US" sz="2400" b="1" dirty="0" smtClean="0"/>
              <a:t> </a:t>
            </a:r>
            <a:r>
              <a:rPr lang="en-US" sz="2400" b="1" i="1" dirty="0" smtClean="0"/>
              <a:t>?</a:t>
            </a:r>
            <a:endParaRPr lang="en-US" sz="2400" b="1" dirty="0" smtClean="0"/>
          </a:p>
          <a:p>
            <a:pPr>
              <a:buSzPct val="50000"/>
              <a:buFont typeface="Wingdings" pitchFamily="2" charset="2"/>
              <a:buNone/>
              <a:defRPr/>
            </a:pPr>
            <a:endParaRPr lang="en-US" sz="2000" dirty="0" smtClean="0"/>
          </a:p>
          <a:p>
            <a:pPr marL="0" indent="0">
              <a:buSzPct val="50000"/>
              <a:buFont typeface="Wingdings" pitchFamily="2" charset="2"/>
              <a:buNone/>
              <a:defRPr/>
            </a:pPr>
            <a:r>
              <a:rPr lang="en-US" sz="2400" dirty="0" smtClean="0"/>
              <a:t>“</a:t>
            </a:r>
            <a:r>
              <a:rPr lang="en-US" sz="2400" i="1" dirty="0" smtClean="0"/>
              <a:t>Reading scores increased by 15% for the schools receiving SSOS in literacy</a:t>
            </a:r>
            <a:r>
              <a:rPr lang="en-US" sz="2400" dirty="0" smtClean="0"/>
              <a:t>.”</a:t>
            </a:r>
          </a:p>
          <a:p>
            <a:pPr eaLnBrk="1" hangingPunct="1">
              <a:lnSpc>
                <a:spcPct val="80000"/>
              </a:lnSpc>
              <a:buFont typeface="Wingdings" pitchFamily="2" charset="2"/>
              <a:buNone/>
              <a:defRPr/>
            </a:pPr>
            <a:endParaRPr lang="en-US" sz="18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AutoShape 2"/>
          <p:cNvSpPr>
            <a:spLocks noGrp="1" noChangeArrowheads="1"/>
          </p:cNvSpPr>
          <p:nvPr>
            <p:ph type="title"/>
          </p:nvPr>
        </p:nvSpPr>
        <p:spPr>
          <a:xfrm>
            <a:off x="838200" y="1143000"/>
            <a:ext cx="7924800" cy="304800"/>
          </a:xfrm>
        </p:spPr>
        <p:txBody>
          <a:bodyPr/>
          <a:lstStyle/>
          <a:p>
            <a:pPr eaLnBrk="1" hangingPunct="1">
              <a:defRPr/>
            </a:pPr>
            <a:r>
              <a:rPr lang="en-US" sz="2800" dirty="0" smtClean="0"/>
              <a:t>Working with External Evaluators</a:t>
            </a:r>
          </a:p>
        </p:txBody>
      </p:sp>
      <p:sp>
        <p:nvSpPr>
          <p:cNvPr id="27651" name="Rectangle 3"/>
          <p:cNvSpPr>
            <a:spLocks noGrp="1" noChangeArrowheads="1"/>
          </p:cNvSpPr>
          <p:nvPr>
            <p:ph type="body" idx="1"/>
          </p:nvPr>
        </p:nvSpPr>
        <p:spPr>
          <a:xfrm>
            <a:off x="1371600" y="2362200"/>
            <a:ext cx="7159625" cy="3724275"/>
          </a:xfrm>
        </p:spPr>
        <p:txBody>
          <a:bodyPr/>
          <a:lstStyle/>
          <a:p>
            <a:pPr>
              <a:buFont typeface="Wingdings" pitchFamily="84" charset="2"/>
              <a:buNone/>
            </a:pPr>
            <a:r>
              <a:rPr lang="en-US" sz="2400" b="1" smtClean="0"/>
              <a:t>Question: </a:t>
            </a:r>
            <a:r>
              <a:rPr lang="en-US" sz="2400" smtClean="0"/>
              <a:t>Is it more or less “costly” than using SDE staff?</a:t>
            </a:r>
          </a:p>
          <a:p>
            <a:pPr>
              <a:buFont typeface="Wingdings" pitchFamily="84" charset="2"/>
              <a:buNone/>
            </a:pPr>
            <a:endParaRPr lang="en-US" sz="1800" smtClean="0"/>
          </a:p>
          <a:p>
            <a:pPr>
              <a:buFont typeface="Wingdings" pitchFamily="84" charset="2"/>
              <a:buNone/>
            </a:pPr>
            <a:endParaRPr lang="en-US" sz="1800" smtClean="0"/>
          </a:p>
          <a:p>
            <a:pPr>
              <a:buFont typeface="Wingdings" pitchFamily="84" charset="2"/>
              <a:buNone/>
            </a:pPr>
            <a:r>
              <a:rPr lang="en-US" sz="2400" b="1" smtClean="0"/>
              <a:t>Answer: </a:t>
            </a:r>
            <a:r>
              <a:rPr lang="en-US" sz="2400" smtClean="0"/>
              <a:t> It depends on the expertise and availability of the latter.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7" dur="1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924800" cy="609600"/>
          </a:xfrm>
        </p:spPr>
        <p:txBody>
          <a:bodyPr/>
          <a:lstStyle/>
          <a:p>
            <a:pPr>
              <a:defRPr/>
            </a:pPr>
            <a:r>
              <a:rPr lang="en-US" dirty="0" smtClean="0"/>
              <a:t>Questions to Ponder</a:t>
            </a:r>
            <a:endParaRPr lang="en-US" dirty="0"/>
          </a:p>
        </p:txBody>
      </p:sp>
      <p:sp>
        <p:nvSpPr>
          <p:cNvPr id="5123" name="Text Placeholder 2"/>
          <p:cNvSpPr>
            <a:spLocks noGrp="1"/>
          </p:cNvSpPr>
          <p:nvPr>
            <p:ph type="body" sz="half" idx="1"/>
          </p:nvPr>
        </p:nvSpPr>
        <p:spPr>
          <a:xfrm>
            <a:off x="838200" y="2362200"/>
            <a:ext cx="7543800" cy="3724275"/>
          </a:xfrm>
        </p:spPr>
        <p:txBody>
          <a:bodyPr/>
          <a:lstStyle/>
          <a:p>
            <a:r>
              <a:rPr lang="en-US" sz="2400" dirty="0" smtClean="0"/>
              <a:t>Is evaluation substantively and routinely embedded in your SSOS?</a:t>
            </a:r>
          </a:p>
          <a:p>
            <a:r>
              <a:rPr lang="en-US" sz="2400" dirty="0" smtClean="0"/>
              <a:t>Are we as states going beyond completing the rubrics and looking at root causes and data?</a:t>
            </a:r>
          </a:p>
          <a:p>
            <a:r>
              <a:rPr lang="en-US" sz="2400" dirty="0" smtClean="0"/>
              <a:t>Do evaluation results help to scale up successful activities and discontinuing others (e.g., certain providers)?</a:t>
            </a:r>
          </a:p>
          <a:p>
            <a:r>
              <a:rPr lang="en-US" sz="2400" dirty="0" smtClean="0"/>
              <a:t>Are external evaluators being used for support?  Should they be? </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AutoShape 2"/>
          <p:cNvSpPr>
            <a:spLocks noGrp="1" noChangeArrowheads="1"/>
          </p:cNvSpPr>
          <p:nvPr>
            <p:ph type="title"/>
          </p:nvPr>
        </p:nvSpPr>
        <p:spPr>
          <a:xfrm>
            <a:off x="838200" y="1143000"/>
            <a:ext cx="7924800" cy="304800"/>
          </a:xfrm>
        </p:spPr>
        <p:txBody>
          <a:bodyPr/>
          <a:lstStyle/>
          <a:p>
            <a:pPr eaLnBrk="1" hangingPunct="1">
              <a:defRPr/>
            </a:pPr>
            <a:r>
              <a:rPr lang="en-US" sz="2800" dirty="0" smtClean="0"/>
              <a:t>Working with External Evaluators</a:t>
            </a:r>
          </a:p>
        </p:txBody>
      </p:sp>
      <p:sp>
        <p:nvSpPr>
          <p:cNvPr id="28675" name="Rectangle 3"/>
          <p:cNvSpPr>
            <a:spLocks noGrp="1" noChangeArrowheads="1"/>
          </p:cNvSpPr>
          <p:nvPr>
            <p:ph type="body" idx="1"/>
          </p:nvPr>
        </p:nvSpPr>
        <p:spPr>
          <a:xfrm>
            <a:off x="990600" y="2133600"/>
            <a:ext cx="7540625" cy="3952875"/>
          </a:xfrm>
        </p:spPr>
        <p:txBody>
          <a:bodyPr/>
          <a:lstStyle/>
          <a:p>
            <a:pPr>
              <a:buFont typeface="Wingdings" pitchFamily="84" charset="2"/>
              <a:buNone/>
            </a:pPr>
            <a:r>
              <a:rPr lang="en-US" sz="2400" b="1" smtClean="0"/>
              <a:t>What types of evaluation tasks most need external evaluators?</a:t>
            </a:r>
          </a:p>
          <a:p>
            <a:pPr lvl="1">
              <a:buSzPct val="125000"/>
              <a:buFontTx/>
              <a:buChar char="•"/>
            </a:pPr>
            <a:r>
              <a:rPr lang="en-US" smtClean="0"/>
              <a:t>The Basic Rubric (“Study I”) and the essential indicators (“Study II”) might best be performed in-house  </a:t>
            </a:r>
          </a:p>
          <a:p>
            <a:pPr lvl="1">
              <a:buSzPct val="125000"/>
              <a:buFontTx/>
              <a:buChar char="•"/>
            </a:pPr>
            <a:r>
              <a:rPr lang="en-US" smtClean="0"/>
              <a:t>The external evaluator (at low cost) would be helpful to corroborate the Study I and II findings</a:t>
            </a:r>
          </a:p>
          <a:p>
            <a:pPr lvl="1">
              <a:buSzPct val="125000"/>
              <a:buFontTx/>
              <a:buChar char="•"/>
            </a:pPr>
            <a:r>
              <a:rPr lang="en-US" smtClean="0"/>
              <a:t>Rigorous studies of specific interventions (“Study III”) are most appropriate for external evaluators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1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AutoShape 2"/>
          <p:cNvSpPr>
            <a:spLocks noGrp="1" noChangeArrowheads="1"/>
          </p:cNvSpPr>
          <p:nvPr>
            <p:ph type="title"/>
          </p:nvPr>
        </p:nvSpPr>
        <p:spPr>
          <a:xfrm>
            <a:off x="838200" y="1143000"/>
            <a:ext cx="7924800" cy="304800"/>
          </a:xfrm>
        </p:spPr>
        <p:txBody>
          <a:bodyPr/>
          <a:lstStyle/>
          <a:p>
            <a:pPr eaLnBrk="1" hangingPunct="1">
              <a:defRPr/>
            </a:pPr>
            <a:r>
              <a:rPr lang="en-US" sz="2800" dirty="0" smtClean="0"/>
              <a:t>Working with External Evaluators</a:t>
            </a:r>
          </a:p>
        </p:txBody>
      </p:sp>
      <p:sp>
        <p:nvSpPr>
          <p:cNvPr id="35843" name="Rectangle 3"/>
          <p:cNvSpPr>
            <a:spLocks noGrp="1" noChangeArrowheads="1"/>
          </p:cNvSpPr>
          <p:nvPr>
            <p:ph type="body" idx="1"/>
          </p:nvPr>
        </p:nvSpPr>
        <p:spPr>
          <a:xfrm>
            <a:off x="1295400" y="2362200"/>
            <a:ext cx="7235825" cy="2362200"/>
          </a:xfrm>
        </p:spPr>
        <p:txBody>
          <a:bodyPr/>
          <a:lstStyle/>
          <a:p>
            <a:pPr>
              <a:buFont typeface="Wingdings" pitchFamily="84" charset="2"/>
              <a:buNone/>
            </a:pPr>
            <a:r>
              <a:rPr lang="en-US" sz="2400" b="1" smtClean="0"/>
              <a:t>Advantages of External Evaluators</a:t>
            </a:r>
          </a:p>
          <a:p>
            <a:pPr>
              <a:buFont typeface="Wingdings" pitchFamily="84" charset="2"/>
              <a:buNone/>
            </a:pPr>
            <a:endParaRPr lang="en-US" sz="2400" b="1" smtClean="0"/>
          </a:p>
          <a:p>
            <a:pPr lvl="1">
              <a:buSzPct val="125000"/>
              <a:buFontTx/>
              <a:buChar char="•"/>
            </a:pPr>
            <a:r>
              <a:rPr lang="en-US" smtClean="0"/>
              <a:t>Expertise in research design/data analysis</a:t>
            </a:r>
          </a:p>
          <a:p>
            <a:pPr lvl="1">
              <a:buSzPct val="125000"/>
              <a:buFontTx/>
              <a:buChar char="•"/>
            </a:pPr>
            <a:r>
              <a:rPr lang="en-US" smtClean="0"/>
              <a:t>School/district staff likely to be more disclosive </a:t>
            </a:r>
          </a:p>
          <a:p>
            <a:pPr lvl="1">
              <a:buSzPct val="125000"/>
              <a:buFontTx/>
              <a:buChar char="•"/>
            </a:pPr>
            <a:r>
              <a:rPr lang="en-US" smtClean="0"/>
              <a:t>Independence/credibility</a:t>
            </a:r>
          </a:p>
          <a:p>
            <a:pPr>
              <a:buFont typeface="Wingdings" pitchFamily="84" charset="2"/>
              <a:buNone/>
            </a:pPr>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AutoShape 2"/>
          <p:cNvSpPr>
            <a:spLocks noGrp="1" noChangeArrowheads="1"/>
          </p:cNvSpPr>
          <p:nvPr>
            <p:ph type="title"/>
          </p:nvPr>
        </p:nvSpPr>
        <p:spPr>
          <a:xfrm>
            <a:off x="838200" y="1143000"/>
            <a:ext cx="7924800" cy="304800"/>
          </a:xfrm>
        </p:spPr>
        <p:txBody>
          <a:bodyPr/>
          <a:lstStyle/>
          <a:p>
            <a:pPr eaLnBrk="1" hangingPunct="1">
              <a:defRPr/>
            </a:pPr>
            <a:r>
              <a:rPr lang="en-US" sz="2800" dirty="0" smtClean="0"/>
              <a:t>Working with External Evaluators</a:t>
            </a:r>
          </a:p>
        </p:txBody>
      </p:sp>
      <p:sp>
        <p:nvSpPr>
          <p:cNvPr id="30723" name="Rectangle 3"/>
          <p:cNvSpPr>
            <a:spLocks noGrp="1" noChangeArrowheads="1"/>
          </p:cNvSpPr>
          <p:nvPr>
            <p:ph type="body" idx="1"/>
          </p:nvPr>
        </p:nvSpPr>
        <p:spPr>
          <a:xfrm>
            <a:off x="1066800" y="2133600"/>
            <a:ext cx="7464425" cy="3962400"/>
          </a:xfrm>
        </p:spPr>
        <p:txBody>
          <a:bodyPr/>
          <a:lstStyle/>
          <a:p>
            <a:pPr>
              <a:buFont typeface="Wingdings" pitchFamily="84" charset="2"/>
              <a:buNone/>
            </a:pPr>
            <a:r>
              <a:rPr lang="en-US" sz="2400" b="1" smtClean="0"/>
              <a:t>Key Steps</a:t>
            </a:r>
          </a:p>
          <a:p>
            <a:pPr lvl="1">
              <a:buSzPct val="125000"/>
              <a:buFontTx/>
              <a:buChar char="•"/>
            </a:pPr>
            <a:r>
              <a:rPr lang="en-US" smtClean="0"/>
              <a:t>Use systematic process to select the evaluator (careful review of prior work and client satisfaction)</a:t>
            </a:r>
          </a:p>
          <a:p>
            <a:pPr lvl="1">
              <a:buSzPct val="125000"/>
              <a:buFontTx/>
              <a:buChar char="•"/>
            </a:pPr>
            <a:r>
              <a:rPr lang="en-US" smtClean="0"/>
              <a:t>Establish clear plan of work and budget</a:t>
            </a:r>
          </a:p>
          <a:p>
            <a:pPr lvl="1">
              <a:buSzPct val="125000"/>
              <a:buFontTx/>
              <a:buChar char="•"/>
            </a:pPr>
            <a:r>
              <a:rPr lang="en-US" smtClean="0"/>
              <a:t>Clearly define evaluation/research questions</a:t>
            </a:r>
          </a:p>
          <a:p>
            <a:pPr lvl="1">
              <a:buSzPct val="125000"/>
              <a:buFontTx/>
              <a:buChar char="•"/>
            </a:pPr>
            <a:r>
              <a:rPr lang="en-US" smtClean="0"/>
              <a:t>Monitor the study via regular meetings/reports, etc.  </a:t>
            </a:r>
          </a:p>
          <a:p>
            <a:pPr lvl="1">
              <a:buSzPct val="125000"/>
              <a:buFontTx/>
              <a:buChar char="•"/>
            </a:pPr>
            <a:r>
              <a:rPr lang="en-US" smtClean="0"/>
              <a:t>Work with the evaluator to disseminate results to improve policies and practices</a:t>
            </a:r>
          </a:p>
          <a:p>
            <a:pPr>
              <a:buFont typeface="Wingdings" pitchFamily="84" charset="2"/>
              <a:buNone/>
            </a:pP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22" dur="500"/>
                                        <p:tgtEl>
                                          <p:spTgt spid="30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27"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AutoShape 2"/>
          <p:cNvSpPr>
            <a:spLocks noGrp="1" noChangeArrowheads="1"/>
          </p:cNvSpPr>
          <p:nvPr>
            <p:ph type="title"/>
          </p:nvPr>
        </p:nvSpPr>
        <p:spPr>
          <a:xfrm>
            <a:off x="914400" y="914400"/>
            <a:ext cx="6324600" cy="609600"/>
          </a:xfrm>
        </p:spPr>
        <p:txBody>
          <a:bodyPr/>
          <a:lstStyle/>
          <a:p>
            <a:pPr eaLnBrk="1" hangingPunct="1">
              <a:defRPr/>
            </a:pPr>
            <a:r>
              <a:rPr lang="en-US" sz="2800" dirty="0" smtClean="0"/>
              <a:t>Concluding Comments</a:t>
            </a:r>
          </a:p>
        </p:txBody>
      </p:sp>
      <p:sp>
        <p:nvSpPr>
          <p:cNvPr id="37891" name="Rectangle 3"/>
          <p:cNvSpPr>
            <a:spLocks noGrp="1" noChangeArrowheads="1"/>
          </p:cNvSpPr>
          <p:nvPr>
            <p:ph type="body" idx="1"/>
          </p:nvPr>
        </p:nvSpPr>
        <p:spPr>
          <a:xfrm>
            <a:off x="990600" y="2362200"/>
            <a:ext cx="7848600" cy="3200400"/>
          </a:xfrm>
        </p:spPr>
        <p:txBody>
          <a:bodyPr/>
          <a:lstStyle/>
          <a:p>
            <a:pPr>
              <a:buSzPct val="50000"/>
            </a:pPr>
            <a:r>
              <a:rPr lang="en-US" sz="2200" smtClean="0"/>
              <a:t>Unless SSOS is evaluated, it is unlikely to improve</a:t>
            </a:r>
          </a:p>
          <a:p>
            <a:pPr>
              <a:buSzPct val="50000"/>
            </a:pPr>
            <a:r>
              <a:rPr lang="en-US" sz="2200" smtClean="0"/>
              <a:t>The benefits of the evaluation depend on its rigor and quality</a:t>
            </a:r>
          </a:p>
          <a:p>
            <a:pPr>
              <a:buSzPct val="50000"/>
            </a:pPr>
            <a:r>
              <a:rPr lang="en-US" sz="2200" smtClean="0"/>
              <a:t>There is little to gain by painting rosy pictures of mediocre outcomes</a:t>
            </a:r>
          </a:p>
          <a:p>
            <a:pPr lvl="1"/>
            <a:r>
              <a:rPr lang="en-US" sz="2200" smtClean="0"/>
              <a:t>The message is that all is well and should be left alone</a:t>
            </a:r>
          </a:p>
          <a:p>
            <a:pPr lvl="1"/>
            <a:r>
              <a:rPr lang="en-US" sz="2200" smtClean="0"/>
              <a:t>A truthful negative evaluation is a stimulus for change</a:t>
            </a:r>
          </a:p>
          <a:p>
            <a:pPr>
              <a:buSzPct val="50000"/>
            </a:pPr>
            <a:r>
              <a:rPr lang="en-US" sz="2200" smtClean="0"/>
              <a:t>There is much to gain by presenting objective results to sustain services that work and improve those that are ineffective</a:t>
            </a:r>
          </a:p>
          <a:p>
            <a:pPr eaLnBrk="1" hangingPunct="1">
              <a:buFont typeface="Wingdings" pitchFamily="84" charset="2"/>
              <a:buNone/>
            </a:pPr>
            <a:endParaRPr lang="en-US" sz="24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762000" y="762000"/>
            <a:ext cx="7848600" cy="609600"/>
          </a:xfrm>
        </p:spPr>
        <p:txBody>
          <a:bodyPr/>
          <a:lstStyle/>
          <a:p>
            <a:r>
              <a:rPr lang="en-US" sz="3200" smtClean="0"/>
              <a:t>Center on Innovation &amp; Improvement Staff</a:t>
            </a:r>
          </a:p>
        </p:txBody>
      </p:sp>
      <p:sp>
        <p:nvSpPr>
          <p:cNvPr id="36867" name="Content Placeholder 1"/>
          <p:cNvSpPr>
            <a:spLocks noGrp="1"/>
          </p:cNvSpPr>
          <p:nvPr>
            <p:ph idx="1"/>
          </p:nvPr>
        </p:nvSpPr>
        <p:spPr/>
        <p:txBody>
          <a:bodyPr/>
          <a:lstStyle/>
          <a:p>
            <a:pPr>
              <a:buFont typeface="Arial" charset="0"/>
              <a:buChar char="•"/>
            </a:pPr>
            <a:r>
              <a:rPr lang="en-US" sz="2400" b="1" dirty="0" smtClean="0"/>
              <a:t>Tom Kerins</a:t>
            </a:r>
            <a:r>
              <a:rPr lang="en-US" sz="2400" dirty="0" smtClean="0"/>
              <a:t>, Programs Director, tkerins@adi.org </a:t>
            </a:r>
          </a:p>
          <a:p>
            <a:pPr>
              <a:buFont typeface="Arial" charset="0"/>
              <a:buChar char="•"/>
            </a:pPr>
            <a:endParaRPr lang="en-US" sz="1200" dirty="0" smtClean="0"/>
          </a:p>
          <a:p>
            <a:pPr>
              <a:buFont typeface="Arial" charset="0"/>
              <a:buChar char="•"/>
            </a:pPr>
            <a:r>
              <a:rPr lang="en-US" sz="2400" b="1" dirty="0" smtClean="0"/>
              <a:t>Marilyn Murphy</a:t>
            </a:r>
            <a:r>
              <a:rPr lang="en-US" sz="2400" dirty="0" smtClean="0"/>
              <a:t>, Communication Director, mmurphy@centerii.org</a:t>
            </a:r>
          </a:p>
          <a:p>
            <a:pPr>
              <a:buFont typeface="Arial" charset="0"/>
              <a:buChar char="•"/>
            </a:pPr>
            <a:endParaRPr lang="en-US" sz="1200" dirty="0" smtClean="0"/>
          </a:p>
          <a:p>
            <a:pPr>
              <a:buFont typeface="Arial" charset="0"/>
              <a:buChar char="•"/>
            </a:pPr>
            <a:r>
              <a:rPr lang="en-US" sz="2400" b="1" dirty="0" smtClean="0"/>
              <a:t>Lisa Kinnaman</a:t>
            </a:r>
            <a:r>
              <a:rPr lang="en-US" sz="2400" dirty="0" smtClean="0"/>
              <a:t>, Director  of Improvement Support to States, lkinnaman@adi.org</a:t>
            </a:r>
          </a:p>
          <a:p>
            <a:pPr>
              <a:buFont typeface="Arial" charset="0"/>
              <a:buChar char="•"/>
            </a:pPr>
            <a:endParaRPr lang="en-US" sz="1200" dirty="0" smtClean="0"/>
          </a:p>
          <a:p>
            <a:pPr>
              <a:buFont typeface="Arial" charset="0"/>
              <a:buChar char="•"/>
            </a:pPr>
            <a:r>
              <a:rPr lang="en-US" sz="2400" b="1" dirty="0" smtClean="0"/>
              <a:t>Stephanie Benedict</a:t>
            </a:r>
            <a:r>
              <a:rPr lang="en-US" sz="2400" dirty="0" smtClean="0"/>
              <a:t>, Client Relations Coordinator,    sbenedict@adi.org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AutoShape 2"/>
          <p:cNvSpPr>
            <a:spLocks noGrp="1" noChangeArrowheads="1"/>
          </p:cNvSpPr>
          <p:nvPr>
            <p:ph type="title"/>
          </p:nvPr>
        </p:nvSpPr>
        <p:spPr>
          <a:xfrm>
            <a:off x="990600" y="914400"/>
            <a:ext cx="7848600" cy="609600"/>
          </a:xfrm>
        </p:spPr>
        <p:txBody>
          <a:bodyPr/>
          <a:lstStyle/>
          <a:p>
            <a:pPr eaLnBrk="1" hangingPunct="1">
              <a:defRPr/>
            </a:pPr>
            <a:r>
              <a:rPr lang="en-US" sz="2800" dirty="0" smtClean="0"/>
              <a:t>The Evaluation Rubric : A Quick Review  </a:t>
            </a:r>
            <a:endParaRPr lang="en-US" sz="2800" i="0" dirty="0" smtClean="0"/>
          </a:p>
        </p:txBody>
      </p:sp>
      <p:sp>
        <p:nvSpPr>
          <p:cNvPr id="397318" name="Rectangle 6"/>
          <p:cNvSpPr>
            <a:spLocks noGrp="1" noChangeArrowheads="1"/>
          </p:cNvSpPr>
          <p:nvPr>
            <p:ph type="body" sz="half" idx="1"/>
          </p:nvPr>
        </p:nvSpPr>
        <p:spPr>
          <a:xfrm>
            <a:off x="1219200" y="2514600"/>
            <a:ext cx="5867400" cy="3276600"/>
          </a:xfrm>
          <a:effectLst>
            <a:outerShdw dist="35921" dir="2700000" algn="ctr" rotWithShape="0">
              <a:schemeClr val="bg1"/>
            </a:outerShdw>
          </a:effectLst>
        </p:spPr>
        <p:txBody>
          <a:bodyPr/>
          <a:lstStyle/>
          <a:p>
            <a:pPr>
              <a:buFont typeface="Wingdings" pitchFamily="2" charset="2"/>
              <a:buNone/>
              <a:defRPr/>
            </a:pPr>
            <a:r>
              <a:rPr lang="en-US" b="1" dirty="0" smtClean="0"/>
              <a:t>Part A:  SSOS Plan and Design</a:t>
            </a:r>
          </a:p>
          <a:p>
            <a:pPr>
              <a:buFont typeface="Wingdings" pitchFamily="2" charset="2"/>
              <a:buNone/>
              <a:defRPr/>
            </a:pPr>
            <a:endParaRPr lang="en-US" sz="2400" b="1" dirty="0" smtClean="0"/>
          </a:p>
          <a:p>
            <a:pPr marL="457200" indent="-457200">
              <a:buFont typeface="Wingdings" pitchFamily="2" charset="2"/>
              <a:buNone/>
              <a:defRPr/>
            </a:pPr>
            <a:r>
              <a:rPr lang="en-US" sz="2400" dirty="0" smtClean="0"/>
              <a:t>	1.  Specified comprehensive plan</a:t>
            </a:r>
          </a:p>
          <a:p>
            <a:pPr marL="514350" indent="-514350">
              <a:buFont typeface="Wingdings" pitchFamily="2" charset="2"/>
              <a:buNone/>
              <a:defRPr/>
            </a:pPr>
            <a:r>
              <a:rPr lang="en-US" sz="2400" dirty="0" smtClean="0"/>
              <a:t>	2. Defined evidence-based programs </a:t>
            </a:r>
          </a:p>
          <a:p>
            <a:pPr marL="514350" indent="-514350">
              <a:buFont typeface="Wingdings" pitchFamily="2" charset="2"/>
              <a:buNone/>
              <a:defRPr/>
            </a:pPr>
            <a:r>
              <a:rPr lang="en-US" sz="2400" dirty="0" smtClean="0"/>
              <a:t>	3. Plan for evaluation</a:t>
            </a:r>
          </a:p>
          <a:p>
            <a:pPr>
              <a:buFont typeface="Wingdings" pitchFamily="2" charset="2"/>
              <a:buNone/>
              <a:defRPr/>
            </a:pPr>
            <a:endParaRPr lang="en-US" sz="2400" dirty="0" smtClean="0"/>
          </a:p>
          <a:p>
            <a:pPr eaLnBrk="1" hangingPunct="1">
              <a:lnSpc>
                <a:spcPct val="80000"/>
              </a:lnSpc>
              <a:buFont typeface="Wingdings" pitchFamily="2" charset="2"/>
              <a:buChar char="l"/>
              <a:defRPr/>
            </a:pPr>
            <a:endParaRPr lang="en-US" sz="1800" dirty="0" smtClean="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924800" cy="609600"/>
          </a:xfrm>
        </p:spPr>
        <p:txBody>
          <a:bodyPr/>
          <a:lstStyle/>
          <a:p>
            <a:pPr>
              <a:defRPr/>
            </a:pPr>
            <a:r>
              <a:rPr lang="en-US" sz="2800" dirty="0" smtClean="0"/>
              <a:t>The Evaluation Rubric : A Quick Review  </a:t>
            </a:r>
            <a:endParaRPr lang="en-US" sz="2800" dirty="0"/>
          </a:p>
        </p:txBody>
      </p:sp>
      <p:sp>
        <p:nvSpPr>
          <p:cNvPr id="7171" name="Text Placeholder 2"/>
          <p:cNvSpPr>
            <a:spLocks noGrp="1"/>
          </p:cNvSpPr>
          <p:nvPr>
            <p:ph type="body" sz="half" idx="1"/>
          </p:nvPr>
        </p:nvSpPr>
        <p:spPr>
          <a:xfrm>
            <a:off x="1143000" y="2362200"/>
            <a:ext cx="7696200" cy="3429000"/>
          </a:xfrm>
        </p:spPr>
        <p:txBody>
          <a:bodyPr/>
          <a:lstStyle/>
          <a:p>
            <a:pPr>
              <a:buFont typeface="Wingdings" pitchFamily="84" charset="2"/>
              <a:buNone/>
            </a:pPr>
            <a:r>
              <a:rPr lang="en-US" b="1" smtClean="0"/>
              <a:t>Part B: Resources </a:t>
            </a:r>
          </a:p>
          <a:p>
            <a:pPr lvl="1">
              <a:buFontTx/>
              <a:buNone/>
            </a:pPr>
            <a:endParaRPr lang="en-US" sz="1400" smtClean="0"/>
          </a:p>
          <a:p>
            <a:pPr lvl="1">
              <a:buFontTx/>
              <a:buNone/>
            </a:pPr>
            <a:r>
              <a:rPr lang="en-US" smtClean="0"/>
              <a:t>4. Staff</a:t>
            </a:r>
          </a:p>
          <a:p>
            <a:pPr lvl="1">
              <a:buFontTx/>
              <a:buNone/>
            </a:pPr>
            <a:r>
              <a:rPr lang="en-US" smtClean="0"/>
              <a:t>5. Funding</a:t>
            </a:r>
          </a:p>
          <a:p>
            <a:pPr lvl="1">
              <a:buFontTx/>
              <a:buNone/>
            </a:pPr>
            <a:r>
              <a:rPr lang="en-US" smtClean="0"/>
              <a:t>6. Data analysis and storage</a:t>
            </a:r>
          </a:p>
          <a:p>
            <a:pPr lvl="1">
              <a:buFontTx/>
              <a:buNone/>
            </a:pPr>
            <a:r>
              <a:rPr lang="en-US" smtClean="0"/>
              <a:t>7. Distinguished educators, consultants, &amp; experts</a:t>
            </a:r>
          </a:p>
          <a:p>
            <a:pPr lvl="1">
              <a:buFontTx/>
              <a:buNone/>
            </a:pPr>
            <a:r>
              <a:rPr lang="en-US" smtClean="0"/>
              <a:t>8. External providers</a:t>
            </a:r>
          </a:p>
          <a:p>
            <a:endParaRPr lang="en-US"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219200" y="2362200"/>
            <a:ext cx="7620000" cy="3724275"/>
          </a:xfrm>
        </p:spPr>
        <p:txBody>
          <a:bodyPr/>
          <a:lstStyle/>
          <a:p>
            <a:pPr>
              <a:buFont typeface="Wingdings" pitchFamily="2" charset="2"/>
              <a:buNone/>
              <a:defRPr/>
            </a:pPr>
            <a:r>
              <a:rPr lang="en-US" b="1" dirty="0" smtClean="0"/>
              <a:t>Part C:  Implementation</a:t>
            </a:r>
          </a:p>
          <a:p>
            <a:pPr>
              <a:buFont typeface="Wingdings" pitchFamily="2" charset="2"/>
              <a:buNone/>
              <a:defRPr/>
            </a:pPr>
            <a:endParaRPr lang="en-US" sz="2400" dirty="0" smtClean="0"/>
          </a:p>
          <a:p>
            <a:pPr marL="457200">
              <a:buFont typeface="Wingdings" pitchFamily="2" charset="2"/>
              <a:buNone/>
              <a:defRPr/>
            </a:pPr>
            <a:r>
              <a:rPr lang="en-US" sz="2400" dirty="0" smtClean="0"/>
              <a:t>	9. Removal of barriers for change and innovation</a:t>
            </a:r>
          </a:p>
          <a:p>
            <a:pPr>
              <a:buFont typeface="Wingdings" pitchFamily="2" charset="2"/>
              <a:buNone/>
              <a:defRPr/>
            </a:pPr>
            <a:r>
              <a:rPr lang="en-US" sz="2400" dirty="0" smtClean="0"/>
              <a:t>	10. Incentives for change</a:t>
            </a:r>
          </a:p>
          <a:p>
            <a:pPr>
              <a:buFont typeface="Wingdings" pitchFamily="2" charset="2"/>
              <a:buNone/>
              <a:defRPr/>
            </a:pPr>
            <a:r>
              <a:rPr lang="en-US" sz="2400" dirty="0" smtClean="0"/>
              <a:t>	11. Communications</a:t>
            </a:r>
          </a:p>
          <a:p>
            <a:pPr>
              <a:buFont typeface="Wingdings" pitchFamily="2" charset="2"/>
              <a:buNone/>
              <a:defRPr/>
            </a:pPr>
            <a:r>
              <a:rPr lang="en-US" sz="2400" dirty="0" smtClean="0"/>
              <a:t>	12. Technical Assistance</a:t>
            </a:r>
          </a:p>
          <a:p>
            <a:pPr>
              <a:buFont typeface="Wingdings" pitchFamily="2" charset="2"/>
              <a:buNone/>
              <a:defRPr/>
            </a:pPr>
            <a:r>
              <a:rPr lang="en-US" sz="2400" dirty="0" smtClean="0"/>
              <a:t>	13. Dissemination of knowledge</a:t>
            </a:r>
          </a:p>
          <a:p>
            <a:pPr>
              <a:buFont typeface="Wingdings" pitchFamily="2" charset="2"/>
              <a:buNone/>
              <a:defRPr/>
            </a:pPr>
            <a:r>
              <a:rPr lang="en-US" sz="2400" dirty="0" smtClean="0"/>
              <a:t>	14. Monitoring and program audits</a:t>
            </a:r>
            <a:endParaRPr lang="en-US" sz="2400" dirty="0"/>
          </a:p>
        </p:txBody>
      </p:sp>
      <p:sp>
        <p:nvSpPr>
          <p:cNvPr id="5" name="Title 1"/>
          <p:cNvSpPr>
            <a:spLocks noGrp="1"/>
          </p:cNvSpPr>
          <p:nvPr>
            <p:ph type="title"/>
          </p:nvPr>
        </p:nvSpPr>
        <p:spPr>
          <a:xfrm>
            <a:off x="914400" y="990600"/>
            <a:ext cx="7924800" cy="457200"/>
          </a:xfrm>
        </p:spPr>
        <p:txBody>
          <a:bodyPr/>
          <a:lstStyle/>
          <a:p>
            <a:pPr>
              <a:defRPr/>
            </a:pPr>
            <a:r>
              <a:rPr lang="en-US" sz="2800" dirty="0" smtClean="0"/>
              <a:t>The Evaluation Rubric : A Quick Review  </a:t>
            </a:r>
            <a:endParaRPr lang="en-US" sz="28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066800" y="2362200"/>
            <a:ext cx="5867400" cy="609600"/>
          </a:xfrm>
        </p:spPr>
        <p:txBody>
          <a:bodyPr/>
          <a:lstStyle/>
          <a:p>
            <a:pPr>
              <a:buFont typeface="Wingdings" pitchFamily="84" charset="2"/>
              <a:buNone/>
            </a:pPr>
            <a:r>
              <a:rPr lang="en-US" b="1" smtClean="0"/>
              <a:t>Part D:  Outcomes for Schools </a:t>
            </a:r>
            <a:br>
              <a:rPr lang="en-US" b="1" smtClean="0"/>
            </a:br>
            <a:r>
              <a:rPr lang="en-US" b="1" smtClean="0"/>
              <a:t>Served by SSOS</a:t>
            </a:r>
          </a:p>
          <a:p>
            <a:pPr>
              <a:buFont typeface="Wingdings" pitchFamily="84" charset="2"/>
              <a:buNone/>
            </a:pPr>
            <a:r>
              <a:rPr lang="en-US" smtClean="0"/>
              <a:t>	</a:t>
            </a:r>
          </a:p>
          <a:p>
            <a:pPr>
              <a:buFont typeface="Wingdings" pitchFamily="84" charset="2"/>
              <a:buNone/>
            </a:pPr>
            <a:r>
              <a:rPr lang="en-US" sz="2400" smtClean="0"/>
              <a:t>	15. Student achievement</a:t>
            </a:r>
          </a:p>
          <a:p>
            <a:pPr>
              <a:buFont typeface="Wingdings" pitchFamily="84" charset="2"/>
              <a:buNone/>
            </a:pPr>
            <a:r>
              <a:rPr lang="en-US" sz="2400" smtClean="0"/>
              <a:t>	16. Student attendance</a:t>
            </a:r>
          </a:p>
          <a:p>
            <a:pPr>
              <a:buFont typeface="Wingdings" pitchFamily="84" charset="2"/>
              <a:buNone/>
            </a:pPr>
            <a:r>
              <a:rPr lang="en-US" sz="2400" smtClean="0"/>
              <a:t>	17. Graduation rate</a:t>
            </a:r>
          </a:p>
          <a:p>
            <a:pPr eaLnBrk="1" hangingPunct="1">
              <a:buFont typeface="Wingdings" pitchFamily="84" charset="2"/>
              <a:buNone/>
            </a:pPr>
            <a:endParaRPr lang="en-US" smtClean="0"/>
          </a:p>
        </p:txBody>
      </p:sp>
      <p:sp>
        <p:nvSpPr>
          <p:cNvPr id="4" name="Title 1"/>
          <p:cNvSpPr>
            <a:spLocks noGrp="1"/>
          </p:cNvSpPr>
          <p:nvPr>
            <p:ph type="title"/>
          </p:nvPr>
        </p:nvSpPr>
        <p:spPr>
          <a:xfrm>
            <a:off x="762000" y="762000"/>
            <a:ext cx="7924800" cy="685800"/>
          </a:xfrm>
        </p:spPr>
        <p:txBody>
          <a:bodyPr/>
          <a:lstStyle/>
          <a:p>
            <a:pPr>
              <a:defRPr/>
            </a:pPr>
            <a:r>
              <a:rPr lang="en-US" sz="2800" dirty="0" smtClean="0"/>
              <a:t>The Evaluation Rubric : A Quick Review  </a:t>
            </a: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924800" cy="533400"/>
          </a:xfrm>
        </p:spPr>
        <p:txBody>
          <a:bodyPr/>
          <a:lstStyle/>
          <a:p>
            <a:pPr>
              <a:defRPr/>
            </a:pPr>
            <a:r>
              <a:rPr lang="en-US" sz="2800" smtClean="0"/>
              <a:t>42 </a:t>
            </a:r>
            <a:r>
              <a:rPr lang="en-US" sz="2800" dirty="0" smtClean="0"/>
              <a:t>Rubrics and Their Rating Scales</a:t>
            </a:r>
            <a:endParaRPr lang="en-US" dirty="0"/>
          </a:p>
        </p:txBody>
      </p:sp>
      <p:sp>
        <p:nvSpPr>
          <p:cNvPr id="4" name="Content Placeholder 3"/>
          <p:cNvSpPr>
            <a:spLocks noGrp="1"/>
          </p:cNvSpPr>
          <p:nvPr>
            <p:ph idx="1"/>
          </p:nvPr>
        </p:nvSpPr>
        <p:spPr>
          <a:xfrm>
            <a:off x="1066800" y="2667000"/>
            <a:ext cx="7696200" cy="2428875"/>
          </a:xfrm>
        </p:spPr>
        <p:txBody>
          <a:bodyPr/>
          <a:lstStyle/>
          <a:p>
            <a:pPr>
              <a:buFont typeface="Wingdings" pitchFamily="2" charset="2"/>
              <a:buNone/>
              <a:defRPr/>
            </a:pPr>
            <a:r>
              <a:rPr lang="en-US" sz="2400" dirty="0" smtClean="0"/>
              <a:t>I.    Limited or No Development or Implementation</a:t>
            </a:r>
          </a:p>
          <a:p>
            <a:pPr>
              <a:buFont typeface="Wingdings" pitchFamily="2" charset="2"/>
              <a:buNone/>
              <a:defRPr/>
            </a:pPr>
            <a:r>
              <a:rPr lang="en-US" sz="2400" dirty="0" smtClean="0"/>
              <a:t>II.   Limited Development or Partial Implementation</a:t>
            </a:r>
          </a:p>
          <a:p>
            <a:pPr marL="457200" indent="-457200">
              <a:buFont typeface="Wingdings" pitchFamily="2" charset="2"/>
              <a:buNone/>
              <a:defRPr/>
            </a:pPr>
            <a:r>
              <a:rPr lang="en-US" sz="2400" dirty="0" smtClean="0"/>
              <a:t>III.  Mostly Functional Level of Development and   Implementation</a:t>
            </a:r>
          </a:p>
          <a:p>
            <a:pPr marL="457200" indent="-457200">
              <a:buFont typeface="Wingdings" pitchFamily="2" charset="2"/>
              <a:buNone/>
              <a:defRPr/>
            </a:pPr>
            <a:r>
              <a:rPr lang="en-US" sz="2400" dirty="0" smtClean="0"/>
              <a:t>IV. Full Level of Implementation and Evidence of Impact</a:t>
            </a:r>
          </a:p>
          <a:p>
            <a:pPr>
              <a:buFont typeface="Wingdings" pitchFamily="2" charset="2"/>
              <a:buAutoNum type="romanUcPeriod" startAt="4"/>
              <a:defRPr/>
            </a:pPr>
            <a:endParaRPr lang="en-US" dirty="0" smtClean="0"/>
          </a:p>
          <a:p>
            <a:pPr>
              <a:buFont typeface="Wingdings" pitchFamily="2" charset="2"/>
              <a:buChar char="l"/>
              <a:defRPr/>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AutoShape 2"/>
          <p:cNvSpPr>
            <a:spLocks noGrp="1" noChangeArrowheads="1"/>
          </p:cNvSpPr>
          <p:nvPr>
            <p:ph type="title"/>
          </p:nvPr>
        </p:nvSpPr>
        <p:spPr>
          <a:xfrm>
            <a:off x="990600" y="914400"/>
            <a:ext cx="6172200" cy="609600"/>
          </a:xfrm>
          <a:prstGeom prst="roundRect">
            <a:avLst>
              <a:gd name="adj" fmla="val 16667"/>
            </a:avLst>
          </a:prstGeom>
          <a:solidFill>
            <a:srgbClr val="FFFFFF"/>
          </a:solidFill>
        </p:spPr>
        <p:txBody>
          <a:bodyPr anchor="t"/>
          <a:lstStyle/>
          <a:p>
            <a:pPr eaLnBrk="1" hangingPunct="1">
              <a:defRPr/>
            </a:pPr>
            <a:r>
              <a:rPr lang="en-US" sz="3200" dirty="0" smtClean="0"/>
              <a:t>SSOS Evaluation Rubric 2.5</a:t>
            </a:r>
          </a:p>
        </p:txBody>
      </p:sp>
      <p:sp>
        <p:nvSpPr>
          <p:cNvPr id="11267" name="TextBox 6"/>
          <p:cNvSpPr txBox="1">
            <a:spLocks noChangeArrowheads="1"/>
          </p:cNvSpPr>
          <p:nvPr/>
        </p:nvSpPr>
        <p:spPr bwMode="auto">
          <a:xfrm>
            <a:off x="1295400" y="4800600"/>
            <a:ext cx="7086600" cy="338138"/>
          </a:xfrm>
          <a:prstGeom prst="rect">
            <a:avLst/>
          </a:prstGeom>
          <a:noFill/>
          <a:ln w="9525">
            <a:noFill/>
            <a:miter lim="800000"/>
            <a:headEnd/>
            <a:tailEnd/>
          </a:ln>
        </p:spPr>
        <p:txBody>
          <a:bodyPr>
            <a:spAutoFit/>
          </a:bodyPr>
          <a:lstStyle/>
          <a:p>
            <a:r>
              <a:rPr lang="en-US" sz="800">
                <a:latin typeface="Albertus Medium" pitchFamily="34" charset="0"/>
              </a:rPr>
              <a:t>From </a:t>
            </a:r>
            <a:r>
              <a:rPr lang="en-US" sz="800" i="1">
                <a:latin typeface="Albertus Medium" pitchFamily="34" charset="0"/>
              </a:rPr>
              <a:t>Evaluating the Statewide System of Support, </a:t>
            </a:r>
            <a:r>
              <a:rPr lang="en-US" sz="800">
                <a:latin typeface="Albertus Medium" pitchFamily="34" charset="0"/>
              </a:rPr>
              <a:t>by S. Hanes, T. Kerins, C. Perlman, S. Redding, &amp; S. Ross, 2009, p. 24, Table 2. </a:t>
            </a:r>
          </a:p>
          <a:p>
            <a:r>
              <a:rPr lang="en-US" sz="800">
                <a:latin typeface="Albertus Medium" pitchFamily="34" charset="0"/>
              </a:rPr>
              <a:t>Copyright 2009 by Academic Development Institute. Reprinted with permission.</a:t>
            </a:r>
          </a:p>
        </p:txBody>
      </p:sp>
      <p:pic>
        <p:nvPicPr>
          <p:cNvPr id="11268" name="Picture 6" descr="Table 2-5 p 24 Evaluating SSOS.jpg"/>
          <p:cNvPicPr>
            <a:picLocks noChangeAspect="1"/>
          </p:cNvPicPr>
          <p:nvPr/>
        </p:nvPicPr>
        <p:blipFill>
          <a:blip r:embed="rId2" cstate="print"/>
          <a:srcRect/>
          <a:stretch>
            <a:fillRect/>
          </a:stretch>
        </p:blipFill>
        <p:spPr bwMode="auto">
          <a:xfrm>
            <a:off x="838200" y="2819400"/>
            <a:ext cx="8110538" cy="1951038"/>
          </a:xfrm>
          <a:prstGeom prst="rect">
            <a:avLst/>
          </a:prstGeom>
          <a:noFill/>
          <a:ln w="9525">
            <a:noFill/>
            <a:miter lim="800000"/>
            <a:headEnd/>
            <a:tailEnd/>
          </a:ln>
        </p:spPr>
      </p:pic>
      <p:pic>
        <p:nvPicPr>
          <p:cNvPr id="11269" name="Picture 4" descr="Part A.jpg"/>
          <p:cNvPicPr>
            <a:picLocks noChangeAspect="1"/>
          </p:cNvPicPr>
          <p:nvPr/>
        </p:nvPicPr>
        <p:blipFill>
          <a:blip r:embed="rId3" cstate="print"/>
          <a:srcRect/>
          <a:stretch>
            <a:fillRect/>
          </a:stretch>
        </p:blipFill>
        <p:spPr bwMode="auto">
          <a:xfrm>
            <a:off x="3505200" y="2209800"/>
            <a:ext cx="2243138" cy="188913"/>
          </a:xfrm>
          <a:prstGeom prst="rect">
            <a:avLst/>
          </a:prstGeom>
          <a:noFill/>
          <a:ln w="9525">
            <a:noFill/>
            <a:miter lim="800000"/>
            <a:headEnd/>
            <a:tailEnd/>
          </a:ln>
        </p:spPr>
      </p:pic>
      <p:sp>
        <p:nvSpPr>
          <p:cNvPr id="6" name="TextBox 5"/>
          <p:cNvSpPr txBox="1"/>
          <p:nvPr/>
        </p:nvSpPr>
        <p:spPr>
          <a:xfrm>
            <a:off x="914400" y="2438400"/>
            <a:ext cx="7696200" cy="254000"/>
          </a:xfrm>
          <a:prstGeom prst="rect">
            <a:avLst/>
          </a:prstGeom>
          <a:noFill/>
        </p:spPr>
        <p:txBody>
          <a:bodyPr>
            <a:spAutoFit/>
          </a:bodyPr>
          <a:lstStyle/>
          <a:p>
            <a:pPr>
              <a:defRPr/>
            </a:pPr>
            <a:r>
              <a:rPr lang="en-US" sz="1050" b="1" dirty="0">
                <a:latin typeface="Albertus Medium"/>
              </a:rPr>
              <a:t>2. Defined evidence-based programs/interventions for all students &amp; subgroups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apsules">
  <a:themeElements>
    <a:clrScheme name="Custom 9">
      <a:dk1>
        <a:srgbClr val="003366"/>
      </a:dk1>
      <a:lt1>
        <a:srgbClr val="FFFFFF"/>
      </a:lt1>
      <a:dk2>
        <a:srgbClr val="002060"/>
      </a:dk2>
      <a:lt2>
        <a:srgbClr val="666699"/>
      </a:lt2>
      <a:accent1>
        <a:srgbClr val="003366"/>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TotalTime>
  <Words>1213</Words>
  <Application>Microsoft Office PowerPoint</Application>
  <PresentationFormat>On-screen Show (4:3)</PresentationFormat>
  <Paragraphs>181</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1_Capsules</vt:lpstr>
      <vt:lpstr>Slide 1</vt:lpstr>
      <vt:lpstr>Slide 2</vt:lpstr>
      <vt:lpstr>Questions to Ponder</vt:lpstr>
      <vt:lpstr>The Evaluation Rubric : A Quick Review  </vt:lpstr>
      <vt:lpstr>The Evaluation Rubric : A Quick Review  </vt:lpstr>
      <vt:lpstr>The Evaluation Rubric : A Quick Review  </vt:lpstr>
      <vt:lpstr>The Evaluation Rubric : A Quick Review  </vt:lpstr>
      <vt:lpstr>42 Rubrics and Their Rating Scales</vt:lpstr>
      <vt:lpstr>SSOS Evaluation Rubric 2.5</vt:lpstr>
      <vt:lpstr>SSOS Evaluation Rubric 15.1</vt:lpstr>
      <vt:lpstr>Why Evaluate SSOS:  Isn’t There Enough to Do Already?  </vt:lpstr>
      <vt:lpstr>Why Evaluate SSOS:  Isn’t There Enough to Do Already?  </vt:lpstr>
      <vt:lpstr>Properties of an Effective Evaluation</vt:lpstr>
      <vt:lpstr>Properties of an Effective Evaluation</vt:lpstr>
      <vt:lpstr>Properties of an Effective Evaluation</vt:lpstr>
      <vt:lpstr>Evaluating Educational Outcomes</vt:lpstr>
      <vt:lpstr>Evaluating Educational Outcomes:  Recommendation 1</vt:lpstr>
      <vt:lpstr>Evaluating Educational Outcomes: Recommendation 2</vt:lpstr>
      <vt:lpstr>Analyses of “Root Causes”</vt:lpstr>
      <vt:lpstr>Analyses of “Root Causes”</vt:lpstr>
      <vt:lpstr>Analyses of “Root Causes”</vt:lpstr>
      <vt:lpstr>Evaluating Educational Outcomes:  Recommendation 3</vt:lpstr>
      <vt:lpstr>Accurate and Relevant Evidence</vt:lpstr>
      <vt:lpstr>Accurate and Relevant Evidence</vt:lpstr>
      <vt:lpstr>Accurate and Relevant Evidence</vt:lpstr>
      <vt:lpstr>Accurate and Relevant Evidence</vt:lpstr>
      <vt:lpstr>Accurate and Relevant Evidence</vt:lpstr>
      <vt:lpstr>Accurate and Relevant Evidence</vt:lpstr>
      <vt:lpstr>Working with External Evaluators</vt:lpstr>
      <vt:lpstr>Working with External Evaluators</vt:lpstr>
      <vt:lpstr>Working with External Evaluators</vt:lpstr>
      <vt:lpstr>Working with External Evaluators</vt:lpstr>
      <vt:lpstr>Concluding Comments</vt:lpstr>
      <vt:lpstr>Center on Innovation &amp; Improvement Staff</vt:lpstr>
    </vt:vector>
  </TitlesOfParts>
  <Company>Academic Development Inst.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 Cohort #2</dc:title>
  <dc:creator>sbenedict</dc:creator>
  <cp:lastModifiedBy>sbenedict</cp:lastModifiedBy>
  <cp:revision>18</cp:revision>
  <dcterms:created xsi:type="dcterms:W3CDTF">2011-04-08T13:26:23Z</dcterms:created>
  <dcterms:modified xsi:type="dcterms:W3CDTF">2011-06-01T19:10:37Z</dcterms:modified>
</cp:coreProperties>
</file>