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3" r:id="rId3"/>
  </p:sldMasterIdLst>
  <p:notesMasterIdLst>
    <p:notesMasterId r:id="rId11"/>
  </p:notesMasterIdLst>
  <p:handoutMasterIdLst>
    <p:handoutMasterId r:id="rId12"/>
  </p:handoutMasterIdLst>
  <p:sldIdLst>
    <p:sldId id="283" r:id="rId4"/>
    <p:sldId id="277" r:id="rId5"/>
    <p:sldId id="278" r:id="rId6"/>
    <p:sldId id="279" r:id="rId7"/>
    <p:sldId id="280" r:id="rId8"/>
    <p:sldId id="281" r:id="rId9"/>
    <p:sldId id="284" r:id="rId10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392"/>
    <a:srgbClr val="107BBC"/>
    <a:srgbClr val="FEF9CE"/>
    <a:srgbClr val="FFFFFF"/>
    <a:srgbClr val="7D2B26"/>
    <a:srgbClr val="7F7F7F"/>
    <a:srgbClr val="FF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97" autoAdjust="0"/>
  </p:normalViewPr>
  <p:slideViewPr>
    <p:cSldViewPr>
      <p:cViewPr>
        <p:scale>
          <a:sx n="75" d="100"/>
          <a:sy n="75" d="100"/>
        </p:scale>
        <p:origin x="-360" y="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-3606" y="-114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dc1fs\home\MLebow\NHSC\SIG%20Work\SIG%20Charts%20for%20Slide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dc1fs\home\MLebow\NHSC\SIG%20Work\SIG%20Charts%20for%20Slide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dc1fs\home\MLebow\NHSC\SIG%20Work\SIG%20Charts%20for%20Slide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dc1fs\home\MLebow\NHSC\SIG%20Work\SIG%20Charts%20for%20Slides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dc1fs\home\MLebow\NHSC\SIG%20Work\SIG%20Charts%20for%20Slides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Percent of</a:t>
            </a:r>
            <a:r>
              <a:rPr lang="en-US" baseline="0"/>
              <a:t> High Schools Eligible for SIG by Tier</a:t>
            </a:r>
            <a:endParaRPr lang="en-US"/>
          </a:p>
        </c:rich>
      </c:tx>
      <c:layout>
        <c:manualLayout>
          <c:xMode val="edge"/>
          <c:yMode val="edge"/>
          <c:x val="0.26788538932633427"/>
          <c:y val="8.8888888888888906E-2"/>
        </c:manualLayout>
      </c:layout>
      <c:overlay val="0"/>
      <c:spPr>
        <a:solidFill>
          <a:srgbClr val="FFFFFF"/>
        </a:solidFill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Eligibility!$A$1:$D$1</c:f>
              <c:strCache>
                <c:ptCount val="4"/>
                <c:pt idx="0">
                  <c:v>Tier I</c:v>
                </c:pt>
                <c:pt idx="1">
                  <c:v>Tier II</c:v>
                </c:pt>
                <c:pt idx="2">
                  <c:v>Tier III</c:v>
                </c:pt>
                <c:pt idx="3">
                  <c:v>All Tiers</c:v>
                </c:pt>
              </c:strCache>
            </c:strRef>
          </c:cat>
          <c:val>
            <c:numRef>
              <c:f>Eligibility!$A$2:$D$2</c:f>
              <c:numCache>
                <c:formatCode>General</c:formatCode>
                <c:ptCount val="4"/>
                <c:pt idx="0">
                  <c:v>47</c:v>
                </c:pt>
                <c:pt idx="1">
                  <c:v>71</c:v>
                </c:pt>
                <c:pt idx="2">
                  <c:v>18</c:v>
                </c:pt>
                <c:pt idx="3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436160"/>
        <c:axId val="160192000"/>
      </c:barChart>
      <c:catAx>
        <c:axId val="1594361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Eligible Schools</a:t>
                </a:r>
              </a:p>
            </c:rich>
          </c:tx>
          <c:layout>
            <c:manualLayout>
              <c:xMode val="edge"/>
              <c:yMode val="edge"/>
              <c:x val="0.46534842519685105"/>
              <c:y val="0.94301866433362491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0192000"/>
        <c:crosses val="autoZero"/>
        <c:auto val="1"/>
        <c:lblAlgn val="ctr"/>
        <c:lblOffset val="100"/>
        <c:noMultiLvlLbl val="0"/>
      </c:catAx>
      <c:valAx>
        <c:axId val="1601920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Percent of All</a:t>
                </a:r>
                <a:r>
                  <a:rPr lang="en-US" sz="1200" baseline="0"/>
                  <a:t> Schools</a:t>
                </a:r>
                <a:endParaRPr lang="en-US" sz="120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594361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Number of States by Percent of Eligible High Schools</a:t>
            </a:r>
          </a:p>
        </c:rich>
      </c:tx>
      <c:layout>
        <c:manualLayout>
          <c:xMode val="edge"/>
          <c:yMode val="edge"/>
          <c:x val="0.16709722222222226"/>
          <c:y val="0.13333333333333336"/>
        </c:manualLayout>
      </c:layout>
      <c:overlay val="0"/>
      <c:spPr>
        <a:solidFill>
          <a:srgbClr val="FFFFFF"/>
        </a:solidFill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'Eligibility by State'!$A$2</c:f>
              <c:strCache>
                <c:ptCount val="1"/>
                <c:pt idx="0">
                  <c:v>Includes all states but HI, LA and TN</c:v>
                </c:pt>
              </c:strCache>
            </c:strRef>
          </c:tx>
          <c:invertIfNegative val="0"/>
          <c:cat>
            <c:strRef>
              <c:f>'Eligibility by State'!$B$1:$D$1</c:f>
              <c:strCache>
                <c:ptCount val="3"/>
                <c:pt idx="0">
                  <c:v>Fewer than 30%</c:v>
                </c:pt>
                <c:pt idx="1">
                  <c:v>30%-59%</c:v>
                </c:pt>
                <c:pt idx="2">
                  <c:v>60% or Higher</c:v>
                </c:pt>
              </c:strCache>
            </c:strRef>
          </c:cat>
          <c:val>
            <c:numRef>
              <c:f>'Eligibility by State'!$B$2:$D$2</c:f>
              <c:numCache>
                <c:formatCode>General</c:formatCode>
                <c:ptCount val="3"/>
                <c:pt idx="0">
                  <c:v>6</c:v>
                </c:pt>
                <c:pt idx="1">
                  <c:v>16</c:v>
                </c:pt>
                <c:pt idx="2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124288"/>
        <c:axId val="160134656"/>
      </c:barChart>
      <c:catAx>
        <c:axId val="160124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b="1" i="0" baseline="0"/>
                  <a:t>Percent of Eligible High Schools in Tiers I and II</a:t>
                </a:r>
                <a:endParaRPr lang="en-US" sz="1200"/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0134656"/>
        <c:crosses val="autoZero"/>
        <c:auto val="1"/>
        <c:lblAlgn val="ctr"/>
        <c:lblOffset val="100"/>
        <c:noMultiLvlLbl val="0"/>
      </c:catAx>
      <c:valAx>
        <c:axId val="1601346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1"/>
                </a:pPr>
                <a:r>
                  <a:rPr lang="en-US" sz="1200" b="1" i="0" baseline="0"/>
                  <a:t>Number of States</a:t>
                </a:r>
                <a:endParaRPr lang="en-US" sz="1200" b="1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01242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Percent of Funded Schools by</a:t>
            </a:r>
            <a:r>
              <a:rPr lang="en-US" baseline="0"/>
              <a:t> </a:t>
            </a:r>
            <a:r>
              <a:rPr lang="en-US"/>
              <a:t>Model Proposed</a:t>
            </a:r>
          </a:p>
        </c:rich>
      </c:tx>
      <c:layout>
        <c:manualLayout>
          <c:xMode val="edge"/>
          <c:yMode val="edge"/>
          <c:x val="0.24269086206155535"/>
          <c:y val="0.1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9.1237324063574377E-2"/>
          <c:y val="7.7921405657626133E-2"/>
          <c:w val="0.73824592500502262"/>
          <c:h val="0.814692621755613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'Models Used (Inc. Tier III)'!$A$2</c:f>
              <c:strCache>
                <c:ptCount val="1"/>
                <c:pt idx="0">
                  <c:v>Transformation</c:v>
                </c:pt>
              </c:strCache>
            </c:strRef>
          </c:tx>
          <c:invertIfNegative val="0"/>
          <c:cat>
            <c:strRef>
              <c:f>'Models Used (Inc. Tier III)'!$B$1:$C$1</c:f>
              <c:strCache>
                <c:ptCount val="2"/>
                <c:pt idx="0">
                  <c:v>All Schools</c:v>
                </c:pt>
                <c:pt idx="1">
                  <c:v>High schools</c:v>
                </c:pt>
              </c:strCache>
            </c:strRef>
          </c:cat>
          <c:val>
            <c:numRef>
              <c:f>'Models Used (Inc. Tier III)'!$B$2:$C$2</c:f>
              <c:numCache>
                <c:formatCode>General</c:formatCode>
                <c:ptCount val="2"/>
                <c:pt idx="0">
                  <c:v>57.990867579908638</c:v>
                </c:pt>
                <c:pt idx="1">
                  <c:v>72.928176795580072</c:v>
                </c:pt>
              </c:numCache>
            </c:numRef>
          </c:val>
        </c:ser>
        <c:ser>
          <c:idx val="1"/>
          <c:order val="1"/>
          <c:tx>
            <c:strRef>
              <c:f>'Models Used (Inc. Tier III)'!$A$3</c:f>
              <c:strCache>
                <c:ptCount val="1"/>
                <c:pt idx="0">
                  <c:v>Turnaround</c:v>
                </c:pt>
              </c:strCache>
            </c:strRef>
          </c:tx>
          <c:invertIfNegative val="0"/>
          <c:cat>
            <c:strRef>
              <c:f>'Models Used (Inc. Tier III)'!$B$1:$C$1</c:f>
              <c:strCache>
                <c:ptCount val="2"/>
                <c:pt idx="0">
                  <c:v>All Schools</c:v>
                </c:pt>
                <c:pt idx="1">
                  <c:v>High schools</c:v>
                </c:pt>
              </c:strCache>
            </c:strRef>
          </c:cat>
          <c:val>
            <c:numRef>
              <c:f>'Models Used (Inc. Tier III)'!$B$3:$C$3</c:f>
              <c:numCache>
                <c:formatCode>General</c:formatCode>
                <c:ptCount val="2"/>
                <c:pt idx="0">
                  <c:v>14.726027397260275</c:v>
                </c:pt>
                <c:pt idx="1">
                  <c:v>14.640883977900549</c:v>
                </c:pt>
              </c:numCache>
            </c:numRef>
          </c:val>
        </c:ser>
        <c:ser>
          <c:idx val="2"/>
          <c:order val="2"/>
          <c:tx>
            <c:strRef>
              <c:f>'Models Used (Inc. Tier III)'!$A$4</c:f>
              <c:strCache>
                <c:ptCount val="1"/>
                <c:pt idx="0">
                  <c:v>Restart</c:v>
                </c:pt>
              </c:strCache>
            </c:strRef>
          </c:tx>
          <c:invertIfNegative val="0"/>
          <c:cat>
            <c:strRef>
              <c:f>'Models Used (Inc. Tier III)'!$B$1:$C$1</c:f>
              <c:strCache>
                <c:ptCount val="2"/>
                <c:pt idx="0">
                  <c:v>All Schools</c:v>
                </c:pt>
                <c:pt idx="1">
                  <c:v>High schools</c:v>
                </c:pt>
              </c:strCache>
            </c:strRef>
          </c:cat>
          <c:val>
            <c:numRef>
              <c:f>'Models Used (Inc. Tier III)'!$B$4:$C$4</c:f>
              <c:numCache>
                <c:formatCode>General</c:formatCode>
                <c:ptCount val="2"/>
                <c:pt idx="0">
                  <c:v>3.4246575342465753</c:v>
                </c:pt>
                <c:pt idx="1">
                  <c:v>2.4861878453038675</c:v>
                </c:pt>
              </c:numCache>
            </c:numRef>
          </c:val>
        </c:ser>
        <c:ser>
          <c:idx val="3"/>
          <c:order val="3"/>
          <c:tx>
            <c:strRef>
              <c:f>'Models Used (Inc. Tier III)'!$A$5</c:f>
              <c:strCache>
                <c:ptCount val="1"/>
                <c:pt idx="0">
                  <c:v>Closure</c:v>
                </c:pt>
              </c:strCache>
            </c:strRef>
          </c:tx>
          <c:invertIfNegative val="0"/>
          <c:cat>
            <c:strRef>
              <c:f>'Models Used (Inc. Tier III)'!$B$1:$C$1</c:f>
              <c:strCache>
                <c:ptCount val="2"/>
                <c:pt idx="0">
                  <c:v>All Schools</c:v>
                </c:pt>
                <c:pt idx="1">
                  <c:v>High schools</c:v>
                </c:pt>
              </c:strCache>
            </c:strRef>
          </c:cat>
          <c:val>
            <c:numRef>
              <c:f>'Models Used (Inc. Tier III)'!$B$5:$C$5</c:f>
              <c:numCache>
                <c:formatCode>General</c:formatCode>
                <c:ptCount val="2"/>
                <c:pt idx="0">
                  <c:v>1.9406392694063925</c:v>
                </c:pt>
                <c:pt idx="1">
                  <c:v>2.2099447513812169</c:v>
                </c:pt>
              </c:numCache>
            </c:numRef>
          </c:val>
        </c:ser>
        <c:ser>
          <c:idx val="4"/>
          <c:order val="4"/>
          <c:tx>
            <c:strRef>
              <c:f>'Models Used (Inc. Tier III)'!$A$6</c:f>
              <c:strCache>
                <c:ptCount val="1"/>
                <c:pt idx="0">
                  <c:v>Tier III Strategies/No Model Specified</c:v>
                </c:pt>
              </c:strCache>
            </c:strRef>
          </c:tx>
          <c:invertIfNegative val="0"/>
          <c:cat>
            <c:strRef>
              <c:f>'Models Used (Inc. Tier III)'!$B$1:$C$1</c:f>
              <c:strCache>
                <c:ptCount val="2"/>
                <c:pt idx="0">
                  <c:v>All Schools</c:v>
                </c:pt>
                <c:pt idx="1">
                  <c:v>High schools</c:v>
                </c:pt>
              </c:strCache>
            </c:strRef>
          </c:cat>
          <c:val>
            <c:numRef>
              <c:f>'Models Used (Inc. Tier III)'!$B$6:$C$6</c:f>
              <c:numCache>
                <c:formatCode>General</c:formatCode>
                <c:ptCount val="2"/>
                <c:pt idx="0">
                  <c:v>21.917808219178092</c:v>
                </c:pt>
                <c:pt idx="1">
                  <c:v>7.7348066298342513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610944"/>
        <c:axId val="160613120"/>
      </c:barChart>
      <c:catAx>
        <c:axId val="160610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 dirty="0"/>
                  <a:t>Type of School</a:t>
                </a:r>
              </a:p>
            </c:rich>
          </c:tx>
          <c:layout>
            <c:manualLayout>
              <c:xMode val="edge"/>
              <c:yMode val="edge"/>
              <c:x val="0.39875955804457125"/>
              <c:y val="0.93477471566054271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0613120"/>
        <c:crosses val="autoZero"/>
        <c:auto val="1"/>
        <c:lblAlgn val="ctr"/>
        <c:lblOffset val="100"/>
        <c:noMultiLvlLbl val="0"/>
      </c:catAx>
      <c:valAx>
        <c:axId val="160613120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Percent of Funded Schools</a:t>
                </a:r>
              </a:p>
            </c:rich>
          </c:tx>
          <c:layout>
            <c:manualLayout>
              <c:xMode val="edge"/>
              <c:yMode val="edge"/>
              <c:x val="2.4538169787638859E-2"/>
              <c:y val="0.3562537182852143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0610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262563786369637"/>
          <c:y val="0.38940784485272684"/>
          <c:w val="0.16598547309552422"/>
          <c:h val="0.28780475357247037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Number</a:t>
            </a:r>
            <a:r>
              <a:rPr lang="en-US" baseline="0" dirty="0"/>
              <a:t> of Funded School Applications that Include High School Grades</a:t>
            </a:r>
            <a:endParaRPr lang="en-US" dirty="0"/>
          </a:p>
        </c:rich>
      </c:tx>
      <c:layout>
        <c:manualLayout>
          <c:xMode val="edge"/>
          <c:yMode val="edge"/>
          <c:x val="0.2029435089844539"/>
          <c:y val="0.10227274252456792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9.6671269937411666E-2"/>
          <c:y val="8.1231370978193024E-2"/>
          <c:w val="0.8744419409112324"/>
          <c:h val="0.85879084031120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'LEA Funding by State (Percent)'!$A$5</c:f>
              <c:strCache>
                <c:ptCount val="1"/>
                <c:pt idx="0">
                  <c:v>Schools Including High School Grades</c:v>
                </c:pt>
              </c:strCache>
            </c:strRef>
          </c:tx>
          <c:invertIfNegative val="0"/>
          <c:cat>
            <c:strRef>
              <c:f>'LEA Funding by State (Percent)'!$B$1:$AR$1</c:f>
              <c:strCache>
                <c:ptCount val="43"/>
                <c:pt idx="0">
                  <c:v>AK</c:v>
                </c:pt>
                <c:pt idx="1">
                  <c:v>AL</c:v>
                </c:pt>
                <c:pt idx="2">
                  <c:v>AZ</c:v>
                </c:pt>
                <c:pt idx="3">
                  <c:v>AR</c:v>
                </c:pt>
                <c:pt idx="4">
                  <c:v>CA</c:v>
                </c:pt>
                <c:pt idx="5">
                  <c:v>CO</c:v>
                </c:pt>
                <c:pt idx="6">
                  <c:v>CT</c:v>
                </c:pt>
                <c:pt idx="7">
                  <c:v>DE</c:v>
                </c:pt>
                <c:pt idx="8">
                  <c:v>FL</c:v>
                </c:pt>
                <c:pt idx="9">
                  <c:v>GA</c:v>
                </c:pt>
                <c:pt idx="10">
                  <c:v>IL</c:v>
                </c:pt>
                <c:pt idx="11">
                  <c:v>IN</c:v>
                </c:pt>
                <c:pt idx="12">
                  <c:v>IA</c:v>
                </c:pt>
                <c:pt idx="13">
                  <c:v>KS</c:v>
                </c:pt>
                <c:pt idx="14">
                  <c:v>KY</c:v>
                </c:pt>
                <c:pt idx="15">
                  <c:v>ME</c:v>
                </c:pt>
                <c:pt idx="16">
                  <c:v>MD</c:v>
                </c:pt>
                <c:pt idx="17">
                  <c:v>MA</c:v>
                </c:pt>
                <c:pt idx="18">
                  <c:v>MI</c:v>
                </c:pt>
                <c:pt idx="19">
                  <c:v>MN</c:v>
                </c:pt>
                <c:pt idx="20">
                  <c:v>MO</c:v>
                </c:pt>
                <c:pt idx="21">
                  <c:v>MS</c:v>
                </c:pt>
                <c:pt idx="22">
                  <c:v>MT</c:v>
                </c:pt>
                <c:pt idx="23">
                  <c:v>NE</c:v>
                </c:pt>
                <c:pt idx="24">
                  <c:v>NJ</c:v>
                </c:pt>
                <c:pt idx="25">
                  <c:v>NM</c:v>
                </c:pt>
                <c:pt idx="26">
                  <c:v>NC</c:v>
                </c:pt>
                <c:pt idx="27">
                  <c:v>ND</c:v>
                </c:pt>
                <c:pt idx="28">
                  <c:v>OH</c:v>
                </c:pt>
                <c:pt idx="29">
                  <c:v>OK</c:v>
                </c:pt>
                <c:pt idx="30">
                  <c:v>OR</c:v>
                </c:pt>
                <c:pt idx="31">
                  <c:v>PA</c:v>
                </c:pt>
                <c:pt idx="32">
                  <c:v>RI</c:v>
                </c:pt>
                <c:pt idx="33">
                  <c:v>SC</c:v>
                </c:pt>
                <c:pt idx="34">
                  <c:v>SD</c:v>
                </c:pt>
                <c:pt idx="35">
                  <c:v>TX</c:v>
                </c:pt>
                <c:pt idx="36">
                  <c:v>UT</c:v>
                </c:pt>
                <c:pt idx="37">
                  <c:v>VT</c:v>
                </c:pt>
                <c:pt idx="38">
                  <c:v>VA</c:v>
                </c:pt>
                <c:pt idx="39">
                  <c:v>WA</c:v>
                </c:pt>
                <c:pt idx="40">
                  <c:v>WI</c:v>
                </c:pt>
                <c:pt idx="41">
                  <c:v>WV</c:v>
                </c:pt>
                <c:pt idx="42">
                  <c:v>WY</c:v>
                </c:pt>
              </c:strCache>
            </c:strRef>
          </c:cat>
          <c:val>
            <c:numRef>
              <c:f>'LEA Funding by State (Percent)'!$B$5:$AR$5</c:f>
              <c:numCache>
                <c:formatCode>General</c:formatCode>
                <c:ptCount val="43"/>
                <c:pt idx="0">
                  <c:v>7</c:v>
                </c:pt>
                <c:pt idx="1">
                  <c:v>4</c:v>
                </c:pt>
                <c:pt idx="2">
                  <c:v>11</c:v>
                </c:pt>
                <c:pt idx="3">
                  <c:v>3</c:v>
                </c:pt>
                <c:pt idx="4">
                  <c:v>25</c:v>
                </c:pt>
                <c:pt idx="5">
                  <c:v>5</c:v>
                </c:pt>
                <c:pt idx="6">
                  <c:v>5</c:v>
                </c:pt>
                <c:pt idx="7">
                  <c:v>2</c:v>
                </c:pt>
                <c:pt idx="8">
                  <c:v>46</c:v>
                </c:pt>
                <c:pt idx="9">
                  <c:v>26</c:v>
                </c:pt>
                <c:pt idx="10">
                  <c:v>10</c:v>
                </c:pt>
                <c:pt idx="11">
                  <c:v>5</c:v>
                </c:pt>
                <c:pt idx="12">
                  <c:v>1</c:v>
                </c:pt>
                <c:pt idx="13">
                  <c:v>2</c:v>
                </c:pt>
                <c:pt idx="14">
                  <c:v>13</c:v>
                </c:pt>
                <c:pt idx="15">
                  <c:v>3</c:v>
                </c:pt>
                <c:pt idx="16">
                  <c:v>1</c:v>
                </c:pt>
                <c:pt idx="17">
                  <c:v>2</c:v>
                </c:pt>
                <c:pt idx="18">
                  <c:v>17</c:v>
                </c:pt>
                <c:pt idx="19">
                  <c:v>13</c:v>
                </c:pt>
                <c:pt idx="20">
                  <c:v>12</c:v>
                </c:pt>
                <c:pt idx="21">
                  <c:v>6</c:v>
                </c:pt>
                <c:pt idx="22">
                  <c:v>4</c:v>
                </c:pt>
                <c:pt idx="23">
                  <c:v>2</c:v>
                </c:pt>
                <c:pt idx="24">
                  <c:v>8</c:v>
                </c:pt>
                <c:pt idx="25">
                  <c:v>4</c:v>
                </c:pt>
                <c:pt idx="26">
                  <c:v>21</c:v>
                </c:pt>
                <c:pt idx="27">
                  <c:v>4</c:v>
                </c:pt>
                <c:pt idx="28">
                  <c:v>23</c:v>
                </c:pt>
                <c:pt idx="29">
                  <c:v>5</c:v>
                </c:pt>
                <c:pt idx="30">
                  <c:v>11</c:v>
                </c:pt>
                <c:pt idx="31">
                  <c:v>33</c:v>
                </c:pt>
                <c:pt idx="32">
                  <c:v>2</c:v>
                </c:pt>
                <c:pt idx="33">
                  <c:v>7</c:v>
                </c:pt>
                <c:pt idx="34">
                  <c:v>2</c:v>
                </c:pt>
                <c:pt idx="35">
                  <c:v>64</c:v>
                </c:pt>
                <c:pt idx="36">
                  <c:v>1</c:v>
                </c:pt>
                <c:pt idx="37">
                  <c:v>10</c:v>
                </c:pt>
                <c:pt idx="38">
                  <c:v>9</c:v>
                </c:pt>
                <c:pt idx="39">
                  <c:v>3</c:v>
                </c:pt>
                <c:pt idx="40">
                  <c:v>21</c:v>
                </c:pt>
                <c:pt idx="41">
                  <c:v>3</c:v>
                </c:pt>
                <c:pt idx="42">
                  <c:v>3</c:v>
                </c:pt>
              </c:numCache>
            </c:numRef>
          </c:val>
        </c:ser>
        <c:ser>
          <c:idx val="1"/>
          <c:order val="1"/>
          <c:tx>
            <c:strRef>
              <c:f>'LEA Funding by State (Percent)'!$A$6</c:f>
              <c:strCache>
                <c:ptCount val="1"/>
                <c:pt idx="0">
                  <c:v>Schools Not Including High School Grades</c:v>
                </c:pt>
              </c:strCache>
            </c:strRef>
          </c:tx>
          <c:invertIfNegative val="0"/>
          <c:cat>
            <c:strRef>
              <c:f>'LEA Funding by State (Percent)'!$B$1:$AR$1</c:f>
              <c:strCache>
                <c:ptCount val="43"/>
                <c:pt idx="0">
                  <c:v>AK</c:v>
                </c:pt>
                <c:pt idx="1">
                  <c:v>AL</c:v>
                </c:pt>
                <c:pt idx="2">
                  <c:v>AZ</c:v>
                </c:pt>
                <c:pt idx="3">
                  <c:v>AR</c:v>
                </c:pt>
                <c:pt idx="4">
                  <c:v>CA</c:v>
                </c:pt>
                <c:pt idx="5">
                  <c:v>CO</c:v>
                </c:pt>
                <c:pt idx="6">
                  <c:v>CT</c:v>
                </c:pt>
                <c:pt idx="7">
                  <c:v>DE</c:v>
                </c:pt>
                <c:pt idx="8">
                  <c:v>FL</c:v>
                </c:pt>
                <c:pt idx="9">
                  <c:v>GA</c:v>
                </c:pt>
                <c:pt idx="10">
                  <c:v>IL</c:v>
                </c:pt>
                <c:pt idx="11">
                  <c:v>IN</c:v>
                </c:pt>
                <c:pt idx="12">
                  <c:v>IA</c:v>
                </c:pt>
                <c:pt idx="13">
                  <c:v>KS</c:v>
                </c:pt>
                <c:pt idx="14">
                  <c:v>KY</c:v>
                </c:pt>
                <c:pt idx="15">
                  <c:v>ME</c:v>
                </c:pt>
                <c:pt idx="16">
                  <c:v>MD</c:v>
                </c:pt>
                <c:pt idx="17">
                  <c:v>MA</c:v>
                </c:pt>
                <c:pt idx="18">
                  <c:v>MI</c:v>
                </c:pt>
                <c:pt idx="19">
                  <c:v>MN</c:v>
                </c:pt>
                <c:pt idx="20">
                  <c:v>MO</c:v>
                </c:pt>
                <c:pt idx="21">
                  <c:v>MS</c:v>
                </c:pt>
                <c:pt idx="22">
                  <c:v>MT</c:v>
                </c:pt>
                <c:pt idx="23">
                  <c:v>NE</c:v>
                </c:pt>
                <c:pt idx="24">
                  <c:v>NJ</c:v>
                </c:pt>
                <c:pt idx="25">
                  <c:v>NM</c:v>
                </c:pt>
                <c:pt idx="26">
                  <c:v>NC</c:v>
                </c:pt>
                <c:pt idx="27">
                  <c:v>ND</c:v>
                </c:pt>
                <c:pt idx="28">
                  <c:v>OH</c:v>
                </c:pt>
                <c:pt idx="29">
                  <c:v>OK</c:v>
                </c:pt>
                <c:pt idx="30">
                  <c:v>OR</c:v>
                </c:pt>
                <c:pt idx="31">
                  <c:v>PA</c:v>
                </c:pt>
                <c:pt idx="32">
                  <c:v>RI</c:v>
                </c:pt>
                <c:pt idx="33">
                  <c:v>SC</c:v>
                </c:pt>
                <c:pt idx="34">
                  <c:v>SD</c:v>
                </c:pt>
                <c:pt idx="35">
                  <c:v>TX</c:v>
                </c:pt>
                <c:pt idx="36">
                  <c:v>UT</c:v>
                </c:pt>
                <c:pt idx="37">
                  <c:v>VT</c:v>
                </c:pt>
                <c:pt idx="38">
                  <c:v>VA</c:v>
                </c:pt>
                <c:pt idx="39">
                  <c:v>WA</c:v>
                </c:pt>
                <c:pt idx="40">
                  <c:v>WI</c:v>
                </c:pt>
                <c:pt idx="41">
                  <c:v>WV</c:v>
                </c:pt>
                <c:pt idx="42">
                  <c:v>WY</c:v>
                </c:pt>
              </c:strCache>
            </c:strRef>
          </c:cat>
          <c:val>
            <c:numRef>
              <c:f>'LEA Funding by State (Percent)'!$B$6:$AR$6</c:f>
              <c:numCache>
                <c:formatCode>General</c:formatCode>
                <c:ptCount val="43"/>
                <c:pt idx="0">
                  <c:v>0</c:v>
                </c:pt>
                <c:pt idx="1">
                  <c:v>10</c:v>
                </c:pt>
                <c:pt idx="2">
                  <c:v>8</c:v>
                </c:pt>
                <c:pt idx="3">
                  <c:v>4</c:v>
                </c:pt>
                <c:pt idx="4">
                  <c:v>67</c:v>
                </c:pt>
                <c:pt idx="5">
                  <c:v>14</c:v>
                </c:pt>
                <c:pt idx="6">
                  <c:v>9</c:v>
                </c:pt>
                <c:pt idx="7">
                  <c:v>0</c:v>
                </c:pt>
                <c:pt idx="8">
                  <c:v>25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5</c:v>
                </c:pt>
                <c:pt idx="13">
                  <c:v>4</c:v>
                </c:pt>
                <c:pt idx="14">
                  <c:v>30</c:v>
                </c:pt>
                <c:pt idx="15">
                  <c:v>2</c:v>
                </c:pt>
                <c:pt idx="16">
                  <c:v>10</c:v>
                </c:pt>
                <c:pt idx="17">
                  <c:v>10</c:v>
                </c:pt>
                <c:pt idx="18">
                  <c:v>11</c:v>
                </c:pt>
                <c:pt idx="19">
                  <c:v>6</c:v>
                </c:pt>
                <c:pt idx="20">
                  <c:v>20</c:v>
                </c:pt>
                <c:pt idx="21">
                  <c:v>2</c:v>
                </c:pt>
                <c:pt idx="22">
                  <c:v>1</c:v>
                </c:pt>
                <c:pt idx="23">
                  <c:v>5</c:v>
                </c:pt>
                <c:pt idx="24">
                  <c:v>4</c:v>
                </c:pt>
                <c:pt idx="25">
                  <c:v>5</c:v>
                </c:pt>
                <c:pt idx="26">
                  <c:v>3</c:v>
                </c:pt>
                <c:pt idx="27">
                  <c:v>36</c:v>
                </c:pt>
                <c:pt idx="28">
                  <c:v>18</c:v>
                </c:pt>
                <c:pt idx="29">
                  <c:v>5</c:v>
                </c:pt>
                <c:pt idx="30">
                  <c:v>1</c:v>
                </c:pt>
                <c:pt idx="31">
                  <c:v>24</c:v>
                </c:pt>
                <c:pt idx="32">
                  <c:v>3</c:v>
                </c:pt>
                <c:pt idx="33">
                  <c:v>12</c:v>
                </c:pt>
                <c:pt idx="34">
                  <c:v>16</c:v>
                </c:pt>
                <c:pt idx="35">
                  <c:v>8</c:v>
                </c:pt>
                <c:pt idx="36">
                  <c:v>6</c:v>
                </c:pt>
                <c:pt idx="37">
                  <c:v>56</c:v>
                </c:pt>
                <c:pt idx="38">
                  <c:v>49</c:v>
                </c:pt>
                <c:pt idx="39">
                  <c:v>15</c:v>
                </c:pt>
                <c:pt idx="40">
                  <c:v>25</c:v>
                </c:pt>
                <c:pt idx="41">
                  <c:v>12</c:v>
                </c:pt>
                <c:pt idx="4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0264960"/>
        <c:axId val="160266496"/>
      </c:barChart>
      <c:catAx>
        <c:axId val="160264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60266496"/>
        <c:crosses val="autoZero"/>
        <c:auto val="1"/>
        <c:lblAlgn val="ctr"/>
        <c:lblOffset val="100"/>
        <c:noMultiLvlLbl val="0"/>
      </c:catAx>
      <c:valAx>
        <c:axId val="1602664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Number of Funded</a:t>
                </a:r>
                <a:r>
                  <a:rPr lang="en-US" sz="1200" baseline="0"/>
                  <a:t> Schools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2.1425614105929077E-2"/>
              <c:y val="0.376218440738851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0264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1415449222693318"/>
          <c:y val="0.34356930678377878"/>
          <c:w val="0.25353781546537435"/>
          <c:h val="0.14614742098356914"/>
        </c:manualLayout>
      </c:layout>
      <c:overlay val="0"/>
      <c:spPr>
        <a:solidFill>
          <a:srgbClr val="FFFFFF"/>
        </a:solidFill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Percent of Funded School Applications that</a:t>
            </a:r>
            <a:r>
              <a:rPr lang="en-US" baseline="0"/>
              <a:t> Include High School Grades</a:t>
            </a:r>
            <a:endParaRPr lang="en-US"/>
          </a:p>
        </c:rich>
      </c:tx>
      <c:layout>
        <c:manualLayout>
          <c:xMode val="edge"/>
          <c:yMode val="edge"/>
          <c:x val="0.19028816710411195"/>
          <c:y val="2.2988505747126436E-2"/>
        </c:manualLayout>
      </c:layout>
      <c:overlay val="0"/>
      <c:spPr>
        <a:solidFill>
          <a:srgbClr val="FFFFFF"/>
        </a:solidFill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'LEA Funding by State (Percent)'!$A$2</c:f>
              <c:strCache>
                <c:ptCount val="1"/>
                <c:pt idx="0">
                  <c:v>Schools Including High School Grades</c:v>
                </c:pt>
              </c:strCache>
            </c:strRef>
          </c:tx>
          <c:invertIfNegative val="0"/>
          <c:cat>
            <c:strRef>
              <c:f>'LEA Funding by State (Percent)'!$B$1:$AR$1</c:f>
              <c:strCache>
                <c:ptCount val="43"/>
                <c:pt idx="0">
                  <c:v>AK</c:v>
                </c:pt>
                <c:pt idx="1">
                  <c:v>AL</c:v>
                </c:pt>
                <c:pt idx="2">
                  <c:v>AZ</c:v>
                </c:pt>
                <c:pt idx="3">
                  <c:v>AR</c:v>
                </c:pt>
                <c:pt idx="4">
                  <c:v>CA</c:v>
                </c:pt>
                <c:pt idx="5">
                  <c:v>CO</c:v>
                </c:pt>
                <c:pt idx="6">
                  <c:v>CT</c:v>
                </c:pt>
                <c:pt idx="7">
                  <c:v>DE</c:v>
                </c:pt>
                <c:pt idx="8">
                  <c:v>FL</c:v>
                </c:pt>
                <c:pt idx="9">
                  <c:v>GA</c:v>
                </c:pt>
                <c:pt idx="10">
                  <c:v>IL</c:v>
                </c:pt>
                <c:pt idx="11">
                  <c:v>IN</c:v>
                </c:pt>
                <c:pt idx="12">
                  <c:v>IA</c:v>
                </c:pt>
                <c:pt idx="13">
                  <c:v>KS</c:v>
                </c:pt>
                <c:pt idx="14">
                  <c:v>KY</c:v>
                </c:pt>
                <c:pt idx="15">
                  <c:v>ME</c:v>
                </c:pt>
                <c:pt idx="16">
                  <c:v>MD</c:v>
                </c:pt>
                <c:pt idx="17">
                  <c:v>MA</c:v>
                </c:pt>
                <c:pt idx="18">
                  <c:v>MI</c:v>
                </c:pt>
                <c:pt idx="19">
                  <c:v>MN</c:v>
                </c:pt>
                <c:pt idx="20">
                  <c:v>MO</c:v>
                </c:pt>
                <c:pt idx="21">
                  <c:v>MS</c:v>
                </c:pt>
                <c:pt idx="22">
                  <c:v>MT</c:v>
                </c:pt>
                <c:pt idx="23">
                  <c:v>NE</c:v>
                </c:pt>
                <c:pt idx="24">
                  <c:v>NJ</c:v>
                </c:pt>
                <c:pt idx="25">
                  <c:v>NM</c:v>
                </c:pt>
                <c:pt idx="26">
                  <c:v>NC</c:v>
                </c:pt>
                <c:pt idx="27">
                  <c:v>ND</c:v>
                </c:pt>
                <c:pt idx="28">
                  <c:v>OH</c:v>
                </c:pt>
                <c:pt idx="29">
                  <c:v>OK</c:v>
                </c:pt>
                <c:pt idx="30">
                  <c:v>OR</c:v>
                </c:pt>
                <c:pt idx="31">
                  <c:v>PA</c:v>
                </c:pt>
                <c:pt idx="32">
                  <c:v>RI</c:v>
                </c:pt>
                <c:pt idx="33">
                  <c:v>SC</c:v>
                </c:pt>
                <c:pt idx="34">
                  <c:v>SD</c:v>
                </c:pt>
                <c:pt idx="35">
                  <c:v>TX</c:v>
                </c:pt>
                <c:pt idx="36">
                  <c:v>UT</c:v>
                </c:pt>
                <c:pt idx="37">
                  <c:v>VT</c:v>
                </c:pt>
                <c:pt idx="38">
                  <c:v>VA</c:v>
                </c:pt>
                <c:pt idx="39">
                  <c:v>WA</c:v>
                </c:pt>
                <c:pt idx="40">
                  <c:v>WI</c:v>
                </c:pt>
                <c:pt idx="41">
                  <c:v>WV</c:v>
                </c:pt>
                <c:pt idx="42">
                  <c:v>WY</c:v>
                </c:pt>
              </c:strCache>
            </c:strRef>
          </c:cat>
          <c:val>
            <c:numRef>
              <c:f>'LEA Funding by State (Percent)'!$B$2:$AR$2</c:f>
              <c:numCache>
                <c:formatCode>General</c:formatCode>
                <c:ptCount val="43"/>
                <c:pt idx="0">
                  <c:v>100</c:v>
                </c:pt>
                <c:pt idx="1">
                  <c:v>28.571428571428569</c:v>
                </c:pt>
                <c:pt idx="2">
                  <c:v>57.894736842105296</c:v>
                </c:pt>
                <c:pt idx="3">
                  <c:v>42.857142857142833</c:v>
                </c:pt>
                <c:pt idx="4">
                  <c:v>27.173913043478258</c:v>
                </c:pt>
                <c:pt idx="5">
                  <c:v>26.315789473684209</c:v>
                </c:pt>
                <c:pt idx="6">
                  <c:v>35.714285714285715</c:v>
                </c:pt>
                <c:pt idx="7">
                  <c:v>100</c:v>
                </c:pt>
                <c:pt idx="8">
                  <c:v>64.788732394366136</c:v>
                </c:pt>
                <c:pt idx="9">
                  <c:v>100</c:v>
                </c:pt>
                <c:pt idx="10">
                  <c:v>100</c:v>
                </c:pt>
                <c:pt idx="11">
                  <c:v>71.428571428571388</c:v>
                </c:pt>
                <c:pt idx="12">
                  <c:v>16.666666666666664</c:v>
                </c:pt>
                <c:pt idx="13">
                  <c:v>33.333333333333329</c:v>
                </c:pt>
                <c:pt idx="14">
                  <c:v>30.232558139534881</c:v>
                </c:pt>
                <c:pt idx="15">
                  <c:v>60</c:v>
                </c:pt>
                <c:pt idx="16">
                  <c:v>9.090909090909097</c:v>
                </c:pt>
                <c:pt idx="17">
                  <c:v>16.666666666666664</c:v>
                </c:pt>
                <c:pt idx="18">
                  <c:v>60.714285714285708</c:v>
                </c:pt>
                <c:pt idx="19">
                  <c:v>68.421052631578945</c:v>
                </c:pt>
                <c:pt idx="20">
                  <c:v>37.5</c:v>
                </c:pt>
                <c:pt idx="21">
                  <c:v>75</c:v>
                </c:pt>
                <c:pt idx="22">
                  <c:v>80</c:v>
                </c:pt>
                <c:pt idx="23">
                  <c:v>28.571428571428569</c:v>
                </c:pt>
                <c:pt idx="24">
                  <c:v>66.666666666666657</c:v>
                </c:pt>
                <c:pt idx="25">
                  <c:v>44.4444444444444</c:v>
                </c:pt>
                <c:pt idx="26">
                  <c:v>87.5</c:v>
                </c:pt>
                <c:pt idx="27">
                  <c:v>10</c:v>
                </c:pt>
                <c:pt idx="28">
                  <c:v>56.09756097560976</c:v>
                </c:pt>
                <c:pt idx="29">
                  <c:v>50</c:v>
                </c:pt>
                <c:pt idx="30">
                  <c:v>91.666666666666657</c:v>
                </c:pt>
                <c:pt idx="31">
                  <c:v>57.894736842105296</c:v>
                </c:pt>
                <c:pt idx="32">
                  <c:v>40</c:v>
                </c:pt>
                <c:pt idx="33">
                  <c:v>36.842105263157912</c:v>
                </c:pt>
                <c:pt idx="34">
                  <c:v>11.111111111111102</c:v>
                </c:pt>
                <c:pt idx="35">
                  <c:v>88.8888888888888</c:v>
                </c:pt>
                <c:pt idx="36">
                  <c:v>14.285714285714286</c:v>
                </c:pt>
                <c:pt idx="37">
                  <c:v>15.151515151515149</c:v>
                </c:pt>
                <c:pt idx="38">
                  <c:v>15.517241379310345</c:v>
                </c:pt>
                <c:pt idx="39">
                  <c:v>16.666666666666664</c:v>
                </c:pt>
                <c:pt idx="40">
                  <c:v>45.652173913043477</c:v>
                </c:pt>
                <c:pt idx="41">
                  <c:v>20</c:v>
                </c:pt>
                <c:pt idx="42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765056"/>
        <c:axId val="160766592"/>
      </c:barChart>
      <c:catAx>
        <c:axId val="160765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60766592"/>
        <c:crosses val="autoZero"/>
        <c:auto val="1"/>
        <c:lblAlgn val="ctr"/>
        <c:lblOffset val="100"/>
        <c:noMultiLvlLbl val="0"/>
      </c:catAx>
      <c:valAx>
        <c:axId val="160766592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Percent</a:t>
                </a:r>
                <a:r>
                  <a:rPr lang="en-US" sz="1200" baseline="0"/>
                  <a:t> of Schools</a:t>
                </a:r>
                <a:endParaRPr lang="en-US" sz="12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07650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0.96667</cdr:y>
    </cdr:from>
    <cdr:to>
      <cdr:x>0.30833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6629401"/>
          <a:ext cx="2819400" cy="228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/>
            <a:t>* Data</a:t>
          </a:r>
          <a:r>
            <a:rPr lang="en-US" baseline="0" dirty="0"/>
            <a:t> collected from </a:t>
          </a:r>
          <a:r>
            <a:rPr lang="en-US" baseline="0" dirty="0" smtClean="0"/>
            <a:t>50 </a:t>
          </a:r>
          <a:r>
            <a:rPr lang="en-US" baseline="0" dirty="0"/>
            <a:t>SEA applications</a:t>
          </a: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0.96667</cdr:y>
    </cdr:from>
    <cdr:to>
      <cdr:x>0.33334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6629423"/>
          <a:ext cx="3048060" cy="228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* Data collected from 50 SEA Applications</a:t>
          </a:r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0.64211</cdr:x>
      <cdr:y>0.96666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71454" y="6629355"/>
          <a:ext cx="3272546" cy="2286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* Data </a:t>
          </a:r>
          <a:r>
            <a:rPr lang="en-US" sz="1100" dirty="0"/>
            <a:t>collected from LEA applications from </a:t>
          </a:r>
          <a:r>
            <a:rPr lang="en-US" dirty="0" smtClean="0"/>
            <a:t>41</a:t>
          </a:r>
          <a:r>
            <a:rPr lang="en-US" sz="1100" dirty="0" smtClean="0"/>
            <a:t> </a:t>
          </a:r>
          <a:r>
            <a:rPr lang="en-US" sz="1100" dirty="0"/>
            <a:t>states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6A6C4B7F-7C5B-47E1-9CE7-4662007E1A9B}" type="datetimeFigureOut">
              <a:rPr lang="en-US" smtClean="0"/>
              <a:pPr/>
              <a:t>10/28/2010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C58D996D-840E-4538-834A-1728333E8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0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FD33DE3C-DC3D-450B-8A09-E4B045C0D175}" type="datetimeFigureOut">
              <a:rPr lang="en-US" smtClean="0"/>
              <a:pPr/>
              <a:t>10/28/2010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B2F8BDC9-7DE9-44DC-BB6F-AF10D406C6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49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8BDC9-7DE9-44DC-BB6F-AF10D406C65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9C8C2-7623-47EB-9B1E-43A308D6CE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Though a significant number of states</a:t>
            </a:r>
            <a:r>
              <a:rPr lang="en-US" baseline="0" dirty="0" smtClean="0"/>
              <a:t> had a large percentage of eligible high schools, this number is not necessarily predictive of the percentage of high schools they are actually choosing to fund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9C8C2-7623-47EB-9B1E-43A308D6CE3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9C8C2-7623-47EB-9B1E-43A308D6CE3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9C8C2-7623-47EB-9B1E-43A308D6CE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8BDC9-7DE9-44DC-BB6F-AF10D406C65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8BDC9-7DE9-44DC-BB6F-AF10D406C65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447800" y="1752600"/>
            <a:ext cx="7010400" cy="1470025"/>
          </a:xfrm>
        </p:spPr>
        <p:txBody>
          <a:bodyPr>
            <a:noAutofit/>
          </a:bodyPr>
          <a:lstStyle>
            <a:lvl1pPr>
              <a:defRPr sz="2800">
                <a:solidFill>
                  <a:srgbClr val="1E43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810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533525" y="3505200"/>
            <a:ext cx="6858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u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447800" y="1371600"/>
            <a:ext cx="7388352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5F8B-AA90-405F-9813-7FEEC2256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5F8B-AA90-405F-9813-7FEEC2256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447800" y="1752600"/>
            <a:ext cx="7010400" cy="1470025"/>
          </a:xfrm>
        </p:spPr>
        <p:txBody>
          <a:bodyPr>
            <a:noAutofit/>
          </a:bodyPr>
          <a:lstStyle>
            <a:lvl1pPr>
              <a:defRPr sz="2800">
                <a:solidFill>
                  <a:srgbClr val="1E43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810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533525" y="3505200"/>
            <a:ext cx="6858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rgbClr val="002060"/>
                </a:solidFill>
              </a:rPr>
              <a:t>www.betterhighschools.org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Blu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447800" y="1371600"/>
            <a:ext cx="7388352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5F8B-AA90-405F-9813-7FEEC22566CC}" type="slidenum">
              <a:rPr lang="en-US" smtClean="0">
                <a:solidFill>
                  <a:srgbClr val="002060"/>
                </a:solidFill>
              </a:rPr>
              <a:pPr/>
              <a:t>‹#›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rgbClr val="002060"/>
                </a:solidFill>
              </a:rPr>
              <a:t>www.betterhighschools.org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 bwMode="black">
          <a:xfrm>
            <a:off x="1447800" y="1752600"/>
            <a:ext cx="7010400" cy="1470025"/>
          </a:xfrm>
        </p:spPr>
        <p:txBody>
          <a:bodyPr>
            <a:noAutofit/>
          </a:bodyPr>
          <a:lstStyle>
            <a:lvl1pPr>
              <a:defRPr sz="2800">
                <a:solidFill>
                  <a:srgbClr val="1E439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752600" y="3810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33525" y="3505200"/>
            <a:ext cx="6858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5F8B-AA90-405F-9813-7FEEC2256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u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295400" y="1295400"/>
            <a:ext cx="73914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391400" cy="36877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5F8B-AA90-405F-9813-7FEEC2256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00200"/>
            <a:ext cx="3520440" cy="4525963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6360" y="1600200"/>
            <a:ext cx="3520440" cy="4525963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5F8B-AA90-405F-9813-7FEEC2256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lu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371600" y="1219200"/>
            <a:ext cx="73152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362200"/>
            <a:ext cx="3520440" cy="3763963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6360" y="2362200"/>
            <a:ext cx="3520440" cy="3763963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5F8B-AA90-405F-9813-7FEEC2256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657350"/>
            <a:ext cx="352044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439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2297112"/>
            <a:ext cx="3520440" cy="395128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6360" y="1657350"/>
            <a:ext cx="352044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439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6360" y="2297112"/>
            <a:ext cx="3520440" cy="395128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5F8B-AA90-405F-9813-7FEEC2256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Blu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371600" y="1219200"/>
            <a:ext cx="73152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81250"/>
            <a:ext cx="352044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439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048000"/>
            <a:ext cx="3520440" cy="32004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6360" y="2381250"/>
            <a:ext cx="352044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439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6360" y="3048000"/>
            <a:ext cx="3520440" cy="32004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5F8B-AA90-405F-9813-7FEEC2256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5F8B-AA90-405F-9813-7FEEC2256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690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www.betterhighschools.org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2590800" y="76200"/>
            <a:ext cx="60960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00200"/>
            <a:ext cx="739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0" y="6553200"/>
            <a:ext cx="762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31CE5F8B-AA90-405F-9813-7FEEC2256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532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www.betterhighschools.org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0" y="65532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©</a:t>
            </a: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2010 American Institutes for Research</a:t>
            </a:r>
            <a:r>
              <a:rPr kumimoji="0" lang="en-US" sz="9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®</a:t>
            </a:r>
            <a:endParaRPr kumimoji="0" lang="en-US" sz="9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7" r:id="rId4"/>
    <p:sldLayoutId id="2147483652" r:id="rId5"/>
    <p:sldLayoutId id="2147483658" r:id="rId6"/>
    <p:sldLayoutId id="2147483653" r:id="rId7"/>
    <p:sldLayoutId id="2147483659" r:id="rId8"/>
    <p:sldLayoutId id="2147483654" r:id="rId9"/>
    <p:sldLayoutId id="2147483660" r:id="rId10"/>
    <p:sldLayoutId id="214748365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Clr>
          <a:srgbClr val="1E439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Clr>
          <a:srgbClr val="FFC000"/>
        </a:buClr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Clr>
          <a:schemeClr val="tx1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Clr>
          <a:srgbClr val="1E4392"/>
        </a:buClr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Clr>
          <a:srgbClr val="FFC000"/>
        </a:buClr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2590800" y="76200"/>
            <a:ext cx="60960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00200"/>
            <a:ext cx="739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0" y="6553200"/>
            <a:ext cx="762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31CE5F8B-AA90-405F-9813-7FEEC22566CC}" type="slidenum">
              <a:rPr lang="en-US" smtClean="0">
                <a:solidFill>
                  <a:srgbClr val="002060"/>
                </a:solidFill>
              </a:rPr>
              <a:pPr/>
              <a:t>‹#›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532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www.betterhighschools.org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0" y="65532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algn="l">
              <a:defRPr/>
            </a:pPr>
            <a:r>
              <a:rPr lang="en-US" sz="900" i="1" baseline="30000" dirty="0" smtClean="0">
                <a:solidFill>
                  <a:srgbClr val="002060"/>
                </a:solidFill>
              </a:rPr>
              <a:t>©</a:t>
            </a:r>
            <a:r>
              <a:rPr lang="en-US" sz="900" i="1" dirty="0" smtClean="0">
                <a:solidFill>
                  <a:srgbClr val="002060"/>
                </a:solidFill>
              </a:rPr>
              <a:t>2010 American Institutes for Research</a:t>
            </a:r>
            <a:r>
              <a:rPr lang="en-US" sz="900" i="1" baseline="30000" dirty="0" smtClean="0">
                <a:solidFill>
                  <a:srgbClr val="002060"/>
                </a:solidFill>
              </a:rPr>
              <a:t>®</a:t>
            </a:r>
            <a:endParaRPr lang="en-US" sz="900" i="1" baseline="30000" dirty="0">
              <a:solidFill>
                <a:srgbClr val="00206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Clr>
          <a:srgbClr val="1E439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Clr>
          <a:srgbClr val="FFC000"/>
        </a:buClr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Clr>
          <a:schemeClr val="tx1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Clr>
          <a:srgbClr val="1E4392"/>
        </a:buClr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Clr>
          <a:srgbClr val="FFC000"/>
        </a:buClr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2590800" y="76200"/>
            <a:ext cx="60960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00200"/>
            <a:ext cx="739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0" y="6553200"/>
            <a:ext cx="762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31CE5F8B-AA90-405F-9813-7FEEC22566CC}" type="slidenum">
              <a:rPr lang="en-US" smtClean="0">
                <a:solidFill>
                  <a:srgbClr val="002060"/>
                </a:solidFill>
              </a:rPr>
              <a:pPr/>
              <a:t>‹#›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65532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www.betterhighschools.org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0" y="65532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algn="l">
              <a:defRPr/>
            </a:pPr>
            <a:r>
              <a:rPr lang="en-US" sz="900" i="1" baseline="30000" dirty="0" smtClean="0">
                <a:solidFill>
                  <a:srgbClr val="002060"/>
                </a:solidFill>
              </a:rPr>
              <a:t>©</a:t>
            </a:r>
            <a:r>
              <a:rPr lang="en-US" sz="900" i="1" dirty="0" smtClean="0">
                <a:solidFill>
                  <a:srgbClr val="002060"/>
                </a:solidFill>
              </a:rPr>
              <a:t>2010 American Institutes for Research</a:t>
            </a:r>
            <a:r>
              <a:rPr lang="en-US" sz="900" i="1" baseline="30000" dirty="0" smtClean="0">
                <a:solidFill>
                  <a:srgbClr val="002060"/>
                </a:solidFill>
              </a:rPr>
              <a:t>®</a:t>
            </a:r>
            <a:endParaRPr lang="en-US" sz="900" i="1" baseline="30000" dirty="0">
              <a:solidFill>
                <a:srgbClr val="00206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Clr>
          <a:srgbClr val="1E439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Clr>
          <a:srgbClr val="FFC000"/>
        </a:buClr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Clr>
          <a:schemeClr val="tx1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Clr>
          <a:srgbClr val="1E4392"/>
        </a:buClr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Clr>
          <a:srgbClr val="FFC000"/>
        </a:buClr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Harris@air.or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helpfor@betterhighschools.org" TargetMode="External"/><Relationship Id="rId4" Type="http://schemas.openxmlformats.org/officeDocument/2006/relationships/hyperlink" Target="http://www.betterhighschools.org/ARRA/SIG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www.betterhighschools.org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itle 9"/>
          <p:cNvSpPr txBox="1">
            <a:spLocks/>
          </p:cNvSpPr>
          <p:nvPr/>
        </p:nvSpPr>
        <p:spPr bwMode="black">
          <a:xfrm>
            <a:off x="762000" y="1676400"/>
            <a:ext cx="8153400" cy="1676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E439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National Network of State School Improvement Leaders Webinar</a:t>
            </a:r>
            <a:b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E439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E439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Supporting Systemic Change in High Schools</a:t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E439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E439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October 28, 2010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1E439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Subtitle 10"/>
          <p:cNvSpPr>
            <a:spLocks noGrp="1"/>
          </p:cNvSpPr>
          <p:nvPr>
            <p:ph type="subTitle" idx="1"/>
          </p:nvPr>
        </p:nvSpPr>
        <p:spPr>
          <a:xfrm>
            <a:off x="1752600" y="38100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National Overview</a:t>
            </a:r>
          </a:p>
          <a:p>
            <a:r>
              <a:rPr lang="en-US" dirty="0" smtClean="0"/>
              <a:t>Joseph Harris, Director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783976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98604623"/>
              </p:ext>
            </p:extLst>
          </p:nvPr>
        </p:nvGraphicFramePr>
        <p:xfrm>
          <a:off x="7620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5642765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608320" y="6596390"/>
            <a:ext cx="3535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 Data collected from LEA applications from 43 states </a:t>
            </a:r>
            <a:endParaRPr lang="en-US" sz="1100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249651485"/>
              </p:ext>
            </p:extLst>
          </p:nvPr>
        </p:nvGraphicFramePr>
        <p:xfrm>
          <a:off x="-142875" y="0"/>
          <a:ext cx="9286875" cy="670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562600" y="6596390"/>
            <a:ext cx="3581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 Data collected from LEA applications from 43 states </a:t>
            </a:r>
            <a:endParaRPr lang="en-US" sz="11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2321387"/>
              </p:ext>
            </p:extLst>
          </p:nvPr>
        </p:nvGraphicFramePr>
        <p:xfrm>
          <a:off x="0" y="0"/>
          <a:ext cx="91440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90600" y="1371600"/>
            <a:ext cx="7388352" cy="1143000"/>
          </a:xfrm>
        </p:spPr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www.betterhighschools.org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895600"/>
            <a:ext cx="815340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Joseph Harris - </a:t>
            </a:r>
            <a:r>
              <a:rPr lang="en-US" sz="2400" dirty="0" smtClean="0">
                <a:hlinkClick r:id="rId3"/>
              </a:rPr>
              <a:t>JHarris@air.org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Website - </a:t>
            </a:r>
            <a:r>
              <a:rPr lang="en-US" sz="2400" u="sng" dirty="0" smtClean="0"/>
              <a:t>http://</a:t>
            </a:r>
            <a:r>
              <a:rPr lang="en-US" sz="2400" u="sng" dirty="0" smtClean="0">
                <a:hlinkClick r:id="rId4"/>
              </a:rPr>
              <a:t>www.betterhighschools.org/ARRA/SIG.asp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Help Desk - </a:t>
            </a:r>
            <a:r>
              <a:rPr lang="en-US" sz="2400" dirty="0" smtClean="0">
                <a:hlinkClick r:id="rId5"/>
              </a:rPr>
              <a:t>helpfor@betterhighschools.org</a:t>
            </a: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HSC PPT Template 041910">
  <a:themeElements>
    <a:clrScheme name="NHSC">
      <a:dk1>
        <a:srgbClr val="002060"/>
      </a:dk1>
      <a:lt1>
        <a:srgbClr val="FFFFFF"/>
      </a:lt1>
      <a:dk2>
        <a:srgbClr val="1E4392"/>
      </a:dk2>
      <a:lt2>
        <a:srgbClr val="FFFFFF"/>
      </a:lt2>
      <a:accent1>
        <a:srgbClr val="107BBC"/>
      </a:accent1>
      <a:accent2>
        <a:srgbClr val="FDB717"/>
      </a:accent2>
      <a:accent3>
        <a:srgbClr val="002060"/>
      </a:accent3>
      <a:accent4>
        <a:srgbClr val="0000C8"/>
      </a:accent4>
      <a:accent5>
        <a:srgbClr val="FEE1A0"/>
      </a:accent5>
      <a:accent6>
        <a:srgbClr val="8BCDF5"/>
      </a:accent6>
      <a:hlink>
        <a:srgbClr val="002060"/>
      </a:hlink>
      <a:folHlink>
        <a:srgbClr val="107BBC"/>
      </a:folHlink>
    </a:clrScheme>
    <a:fontScheme name="NHSC Revised Nov 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HSC PPT Template 041910">
  <a:themeElements>
    <a:clrScheme name="NHSC">
      <a:dk1>
        <a:srgbClr val="002060"/>
      </a:dk1>
      <a:lt1>
        <a:srgbClr val="FFFFFF"/>
      </a:lt1>
      <a:dk2>
        <a:srgbClr val="1E4392"/>
      </a:dk2>
      <a:lt2>
        <a:srgbClr val="FFFFFF"/>
      </a:lt2>
      <a:accent1>
        <a:srgbClr val="107BBC"/>
      </a:accent1>
      <a:accent2>
        <a:srgbClr val="FDB717"/>
      </a:accent2>
      <a:accent3>
        <a:srgbClr val="002060"/>
      </a:accent3>
      <a:accent4>
        <a:srgbClr val="0000C8"/>
      </a:accent4>
      <a:accent5>
        <a:srgbClr val="FEE1A0"/>
      </a:accent5>
      <a:accent6>
        <a:srgbClr val="8BCDF5"/>
      </a:accent6>
      <a:hlink>
        <a:srgbClr val="002060"/>
      </a:hlink>
      <a:folHlink>
        <a:srgbClr val="107BBC"/>
      </a:folHlink>
    </a:clrScheme>
    <a:fontScheme name="NHSC Revised Nov 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NHSC PPT Template 041910">
  <a:themeElements>
    <a:clrScheme name="NHSC">
      <a:dk1>
        <a:srgbClr val="002060"/>
      </a:dk1>
      <a:lt1>
        <a:srgbClr val="FFFFFF"/>
      </a:lt1>
      <a:dk2>
        <a:srgbClr val="1E4392"/>
      </a:dk2>
      <a:lt2>
        <a:srgbClr val="FFFFFF"/>
      </a:lt2>
      <a:accent1>
        <a:srgbClr val="107BBC"/>
      </a:accent1>
      <a:accent2>
        <a:srgbClr val="FDB717"/>
      </a:accent2>
      <a:accent3>
        <a:srgbClr val="002060"/>
      </a:accent3>
      <a:accent4>
        <a:srgbClr val="0000C8"/>
      </a:accent4>
      <a:accent5>
        <a:srgbClr val="FEE1A0"/>
      </a:accent5>
      <a:accent6>
        <a:srgbClr val="8BCDF5"/>
      </a:accent6>
      <a:hlink>
        <a:srgbClr val="002060"/>
      </a:hlink>
      <a:folHlink>
        <a:srgbClr val="107BBC"/>
      </a:folHlink>
    </a:clrScheme>
    <a:fontScheme name="NHSC Revised Nov 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NHSC PPT Template 041910</Template>
  <TotalTime>144</TotalTime>
  <Words>192</Words>
  <Application>Microsoft Office PowerPoint</Application>
  <PresentationFormat>On-screen Show (4:3)</PresentationFormat>
  <Paragraphs>36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NHSC PPT Template 041910</vt:lpstr>
      <vt:lpstr>1_NHSC PPT Template 041910</vt:lpstr>
      <vt:lpstr>2_NHSC PPT Template 041910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More Information</vt:lpstr>
    </vt:vector>
  </TitlesOfParts>
  <Company>American Institutes for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Shekha Arrington</dc:creator>
  <cp:lastModifiedBy>Nina de las Alas</cp:lastModifiedBy>
  <cp:revision>10</cp:revision>
  <dcterms:created xsi:type="dcterms:W3CDTF">2010-04-20T15:53:19Z</dcterms:created>
  <dcterms:modified xsi:type="dcterms:W3CDTF">2010-10-28T16:31:27Z</dcterms:modified>
</cp:coreProperties>
</file>