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8" r:id="rId11"/>
    <p:sldId id="259" r:id="rId12"/>
    <p:sldId id="260" r:id="rId13"/>
    <p:sldId id="261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42CDE-91E6-4B9E-BF6D-C1684D633361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29B90-E7D9-4CF7-9615-89BEFF6CFF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29B90-E7D9-4CF7-9615-89BEFF6CFF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6A34F9-C653-446B-A157-1C7D00C8745A}" type="datetimeFigureOut">
              <a:rPr lang="en-US" smtClean="0"/>
              <a:pPr/>
              <a:t>6/15/2010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7E3AAA-8D38-4EF4-8D4B-2DA72F27BE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heila.guidry@l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Louisiana </a:t>
            </a:r>
            <a:br>
              <a:rPr lang="en-US" dirty="0" smtClean="0"/>
            </a:br>
            <a:r>
              <a:rPr lang="en-US" dirty="0" smtClean="0"/>
              <a:t>School Turnaround Specialist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162800" cy="11997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Sheila Guidry, Project Administrator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Louisiana Department of Education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Superintendents submits nominees</a:t>
            </a:r>
          </a:p>
          <a:p>
            <a:r>
              <a:rPr lang="en-US" dirty="0" smtClean="0"/>
              <a:t>Qualifying nominees submit applications</a:t>
            </a:r>
          </a:p>
          <a:p>
            <a:r>
              <a:rPr lang="en-US" dirty="0" smtClean="0"/>
              <a:t>Interviews are granted based on application screening results</a:t>
            </a:r>
          </a:p>
          <a:p>
            <a:r>
              <a:rPr lang="en-US" dirty="0" smtClean="0"/>
              <a:t>Interviews are by committee</a:t>
            </a:r>
          </a:p>
          <a:p>
            <a:r>
              <a:rPr lang="en-US" dirty="0" smtClean="0"/>
              <a:t>Candidates are assigned to Regional Providers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dirty="0" smtClean="0"/>
              <a:t>Candidate Selection Process - Overview</a:t>
            </a:r>
            <a:endParaRPr lang="en-US" sz="3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Data – AA, AUS1, AUS2 and above</a:t>
            </a:r>
          </a:p>
          <a:p>
            <a:r>
              <a:rPr lang="en-US" dirty="0" smtClean="0"/>
              <a:t>Nominee Data – Certification &amp; Experience</a:t>
            </a:r>
          </a:p>
          <a:p>
            <a:r>
              <a:rPr lang="en-US" dirty="0" smtClean="0"/>
              <a:t>School Data:</a:t>
            </a:r>
          </a:p>
          <a:p>
            <a:pPr lvl="1"/>
            <a:r>
              <a:rPr lang="en-US" dirty="0" smtClean="0"/>
              <a:t>School Performance Score</a:t>
            </a:r>
          </a:p>
          <a:p>
            <a:pPr lvl="1"/>
            <a:r>
              <a:rPr lang="en-US" dirty="0" smtClean="0"/>
              <a:t>AYP</a:t>
            </a:r>
            <a:r>
              <a:rPr lang="en-US" dirty="0"/>
              <a:t> </a:t>
            </a:r>
            <a:r>
              <a:rPr lang="en-US" dirty="0" smtClean="0"/>
              <a:t>&amp; AYP Subgroup</a:t>
            </a:r>
          </a:p>
          <a:p>
            <a:pPr lvl="1"/>
            <a:r>
              <a:rPr lang="en-US" dirty="0" smtClean="0"/>
              <a:t>% Free/Reduced Lunch</a:t>
            </a:r>
          </a:p>
          <a:p>
            <a:pPr lvl="1"/>
            <a:r>
              <a:rPr lang="en-US" dirty="0" smtClean="0"/>
              <a:t>School Improvement Label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Nomination Screening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Justification of Nomination – Superintendent</a:t>
            </a:r>
          </a:p>
          <a:p>
            <a:r>
              <a:rPr lang="en-US" dirty="0" smtClean="0"/>
              <a:t>Applicant History Form</a:t>
            </a:r>
          </a:p>
          <a:p>
            <a:pPr lvl="1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Administrative Experience</a:t>
            </a:r>
          </a:p>
          <a:p>
            <a:pPr lvl="1"/>
            <a:r>
              <a:rPr lang="en-US" dirty="0" smtClean="0"/>
              <a:t>Education History</a:t>
            </a:r>
          </a:p>
          <a:p>
            <a:pPr lvl="1"/>
            <a:r>
              <a:rPr lang="en-US" dirty="0" smtClean="0"/>
              <a:t>Essay – Courageous Leadership</a:t>
            </a:r>
          </a:p>
          <a:p>
            <a:r>
              <a:rPr lang="en-US" dirty="0" smtClean="0"/>
              <a:t>Letters of Recommendation</a:t>
            </a:r>
          </a:p>
          <a:p>
            <a:r>
              <a:rPr lang="en-US" dirty="0" smtClean="0"/>
              <a:t>Support for Degrees of Autonomy – Superintendent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Scoring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committee</a:t>
            </a:r>
          </a:p>
          <a:p>
            <a:pPr lvl="1"/>
            <a:r>
              <a:rPr lang="en-US" dirty="0" smtClean="0"/>
              <a:t>1 DOE staff</a:t>
            </a:r>
          </a:p>
          <a:p>
            <a:pPr lvl="1"/>
            <a:r>
              <a:rPr lang="en-US" dirty="0" smtClean="0"/>
              <a:t>2 Regional Provider Staff</a:t>
            </a:r>
          </a:p>
          <a:p>
            <a:r>
              <a:rPr lang="en-US" dirty="0" smtClean="0"/>
              <a:t>Modified Behavioral Event Interview (BEI) Process – selected competencies include:</a:t>
            </a:r>
          </a:p>
          <a:p>
            <a:pPr lvl="1"/>
            <a:r>
              <a:rPr lang="en-US" dirty="0" smtClean="0"/>
              <a:t>Achievement (Score X 2)</a:t>
            </a:r>
          </a:p>
          <a:p>
            <a:pPr lvl="1"/>
            <a:r>
              <a:rPr lang="en-US" dirty="0" smtClean="0"/>
              <a:t>Initiative and Persistence</a:t>
            </a:r>
          </a:p>
          <a:p>
            <a:pPr lvl="1"/>
            <a:r>
              <a:rPr lang="en-US" dirty="0" smtClean="0"/>
              <a:t>Monitoring and </a:t>
            </a:r>
            <a:r>
              <a:rPr lang="en-US" dirty="0" smtClean="0"/>
              <a:t>Directiveness</a:t>
            </a:r>
            <a:endParaRPr lang="en-US" dirty="0" smtClean="0"/>
          </a:p>
          <a:p>
            <a:pPr lvl="1"/>
            <a:r>
              <a:rPr lang="en-US" dirty="0" smtClean="0"/>
              <a:t>Impact and Influence (Score X 2)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Process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Cost Year 1 = $5,000.00</a:t>
            </a:r>
          </a:p>
          <a:p>
            <a:r>
              <a:rPr lang="en-US" dirty="0" smtClean="0"/>
              <a:t>Average Cost Year 2 = $6,500.00</a:t>
            </a:r>
          </a:p>
          <a:p>
            <a:r>
              <a:rPr lang="en-US" dirty="0" smtClean="0"/>
              <a:t>Average Cost Year 3 = $1,500.00</a:t>
            </a:r>
          </a:p>
          <a:p>
            <a:r>
              <a:rPr lang="en-US" dirty="0" smtClean="0"/>
              <a:t>Average Cost Total = $13,000.00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Candidate Cost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 Adequately Yearly Progress according to LA Accountability System</a:t>
            </a:r>
          </a:p>
          <a:p>
            <a:r>
              <a:rPr lang="en-US" dirty="0" smtClean="0"/>
              <a:t>Meet or exceed state assigned Growth Target</a:t>
            </a:r>
          </a:p>
          <a:p>
            <a:r>
              <a:rPr lang="en-US" dirty="0" smtClean="0"/>
              <a:t>Reduce the number of students scoring unsatisfactory in ELA and Math on state mandated assessments by 10%</a:t>
            </a:r>
          </a:p>
          <a:p>
            <a:r>
              <a:rPr lang="en-US" dirty="0" smtClean="0"/>
              <a:t>Increase the number of students scoring proficient in ELA and Math on state mandated assessments by 5%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LSTS Performance Based Criteria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77% of LSTS Schools made AYP in 2008-2009</a:t>
            </a:r>
          </a:p>
          <a:p>
            <a:r>
              <a:rPr lang="en-US" dirty="0" smtClean="0"/>
              <a:t>72% of LSTS AUS Schools made AYP </a:t>
            </a:r>
            <a:r>
              <a:rPr lang="en-US" dirty="0" smtClean="0"/>
              <a:t>vs. </a:t>
            </a:r>
            <a:r>
              <a:rPr lang="en-US" dirty="0" smtClean="0"/>
              <a:t>33% of non-participating AUS Schools</a:t>
            </a:r>
          </a:p>
          <a:p>
            <a:r>
              <a:rPr lang="en-US" dirty="0" smtClean="0"/>
              <a:t>100% of LSTS AA Schools made AYP </a:t>
            </a:r>
            <a:r>
              <a:rPr lang="en-US" dirty="0" smtClean="0"/>
              <a:t>vs. </a:t>
            </a:r>
            <a:r>
              <a:rPr lang="en-US" dirty="0" smtClean="0"/>
              <a:t>80% of non-participating AA Schools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Successes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Candidate Competencies</a:t>
            </a:r>
          </a:p>
          <a:p>
            <a:r>
              <a:rPr lang="en-US" dirty="0" smtClean="0"/>
              <a:t>District Support</a:t>
            </a:r>
          </a:p>
          <a:p>
            <a:r>
              <a:rPr lang="en-US" dirty="0" smtClean="0"/>
              <a:t>State Support</a:t>
            </a:r>
          </a:p>
          <a:p>
            <a:r>
              <a:rPr lang="en-US" dirty="0" smtClean="0"/>
              <a:t>Coordination of resources and services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</a:p>
          <a:p>
            <a:r>
              <a:rPr lang="en-US" dirty="0" smtClean="0"/>
              <a:t>Coordination</a:t>
            </a:r>
          </a:p>
          <a:p>
            <a:r>
              <a:rPr lang="en-US" dirty="0" smtClean="0"/>
              <a:t>Capacity Building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Requests for additional training options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Sheila Guidry, LSTS Program Administrator</a:t>
            </a:r>
          </a:p>
          <a:p>
            <a:pPr algn="ctr">
              <a:buNone/>
            </a:pPr>
            <a:r>
              <a:rPr lang="en-US" dirty="0" smtClean="0"/>
              <a:t>Louisiana Department of Education</a:t>
            </a:r>
          </a:p>
          <a:p>
            <a:pPr algn="ctr">
              <a:buNone/>
            </a:pPr>
            <a:r>
              <a:rPr lang="en-US" dirty="0" smtClean="0"/>
              <a:t>Phone: (225)342-3525  </a:t>
            </a:r>
          </a:p>
          <a:p>
            <a:pPr algn="ctr">
              <a:buNone/>
            </a:pPr>
            <a:r>
              <a:rPr lang="en-US" dirty="0" smtClean="0"/>
              <a:t>Fax: (225)219-4508</a:t>
            </a:r>
          </a:p>
          <a:p>
            <a:pPr algn="ctr">
              <a:buNone/>
            </a:pPr>
            <a:r>
              <a:rPr lang="en-US" dirty="0" smtClean="0"/>
              <a:t>Email: </a:t>
            </a:r>
            <a:r>
              <a:rPr lang="en-US" u="sng" dirty="0" smtClean="0">
                <a:hlinkClick r:id="rId2"/>
              </a:rPr>
              <a:t>sheila.guidry@la.gov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8(g) funded leadership development program designed to recruit, groom and build a cadre of school leaders prepared to turnaround chronically underperforming schools</a:t>
            </a:r>
          </a:p>
          <a:p>
            <a:r>
              <a:rPr lang="en-US" dirty="0" smtClean="0"/>
              <a:t>Schools labeled in Academically Unacceptable Status (AUS) or Academic Assistance Status (AA) are eligible to participate in the program</a:t>
            </a:r>
          </a:p>
          <a:p>
            <a:r>
              <a:rPr lang="en-US" dirty="0" smtClean="0"/>
              <a:t>Increased priority given to schools at the AUS1, AUS2 and AA levels and districts with a higher percentage of labeled schools.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LSTS Program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and Selection Process</a:t>
            </a:r>
          </a:p>
          <a:p>
            <a:r>
              <a:rPr lang="en-US" dirty="0" smtClean="0"/>
              <a:t>Regional Provider Consortium Training</a:t>
            </a:r>
          </a:p>
          <a:p>
            <a:r>
              <a:rPr lang="en-US" dirty="0" smtClean="0"/>
              <a:t>Six modules delivered in a two year period</a:t>
            </a:r>
          </a:p>
          <a:p>
            <a:r>
              <a:rPr lang="en-US" dirty="0" smtClean="0"/>
              <a:t>Fidelity of Implementation</a:t>
            </a:r>
          </a:p>
          <a:p>
            <a:r>
              <a:rPr lang="en-US" dirty="0" smtClean="0"/>
              <a:t>Differentiated Delivery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Provider Program Overview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 smtClean="0"/>
              <a:t>released</a:t>
            </a:r>
            <a:endParaRPr lang="en-US" dirty="0" smtClean="0"/>
          </a:p>
          <a:p>
            <a:r>
              <a:rPr lang="en-US" dirty="0" smtClean="0"/>
              <a:t>Applications </a:t>
            </a:r>
            <a:r>
              <a:rPr lang="en-US" dirty="0" smtClean="0"/>
              <a:t>submitted</a:t>
            </a:r>
            <a:endParaRPr lang="en-US" dirty="0" smtClean="0"/>
          </a:p>
          <a:p>
            <a:r>
              <a:rPr lang="en-US" dirty="0" smtClean="0"/>
              <a:t>DOE Committee Screening</a:t>
            </a:r>
          </a:p>
          <a:p>
            <a:r>
              <a:rPr lang="en-US" dirty="0" smtClean="0"/>
              <a:t>Providers Approved by </a:t>
            </a:r>
            <a:r>
              <a:rPr lang="en-US" dirty="0" smtClean="0"/>
              <a:t>BESE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and Selection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GIONAL TLTCs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66316" y="1481138"/>
            <a:ext cx="6211367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Regional Provider Locations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5486400" y="5105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096000" y="48006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4267200" y="44958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4114800" y="2057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2667000" y="21336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733800" y="2057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3200400" y="2819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1752600"/>
            <a:ext cx="533400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ULM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286000"/>
            <a:ext cx="685800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LaTech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1828800"/>
            <a:ext cx="609600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LSUS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3048000"/>
            <a:ext cx="533400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NSU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4191000"/>
            <a:ext cx="457200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ULL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4495800"/>
            <a:ext cx="609600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5334000"/>
            <a:ext cx="762000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Nicholls</a:t>
            </a:r>
            <a:endParaRPr lang="en-US" sz="11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 Sessions</a:t>
            </a:r>
          </a:p>
          <a:p>
            <a:pPr lvl="1"/>
            <a:r>
              <a:rPr lang="en-US" dirty="0" smtClean="0"/>
              <a:t>Overview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Principal as Executive</a:t>
            </a:r>
          </a:p>
          <a:p>
            <a:pPr lvl="1"/>
            <a:r>
              <a:rPr lang="en-US" dirty="0" smtClean="0"/>
              <a:t>Turnaround </a:t>
            </a:r>
            <a:r>
              <a:rPr lang="en-US" dirty="0" smtClean="0"/>
              <a:t>Tools and Schools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 smtClean="0"/>
              <a:t>School Leadership Teams</a:t>
            </a:r>
          </a:p>
          <a:p>
            <a:r>
              <a:rPr lang="en-US" dirty="0" smtClean="0"/>
              <a:t>UVA Sessions</a:t>
            </a:r>
          </a:p>
          <a:p>
            <a:pPr lvl="1"/>
            <a:r>
              <a:rPr lang="en-US" dirty="0" smtClean="0"/>
              <a:t>Executive </a:t>
            </a:r>
            <a:r>
              <a:rPr lang="en-US" dirty="0" smtClean="0"/>
              <a:t>Leadership and Case Methodology</a:t>
            </a:r>
          </a:p>
          <a:p>
            <a:pPr lvl="1"/>
            <a:r>
              <a:rPr lang="en-US" dirty="0" smtClean="0"/>
              <a:t>Selecting </a:t>
            </a:r>
            <a:r>
              <a:rPr lang="en-US" dirty="0" smtClean="0"/>
              <a:t>and Recruiting for Turnaround</a:t>
            </a:r>
          </a:p>
          <a:p>
            <a:pPr lvl="1"/>
            <a:r>
              <a:rPr lang="en-US" dirty="0" smtClean="0"/>
              <a:t>School </a:t>
            </a:r>
            <a:r>
              <a:rPr lang="en-US" dirty="0" smtClean="0"/>
              <a:t>Leadership Team Mid-Year Retreat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Provider Consortium Training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 1 – Introduction to School Turnaround</a:t>
            </a:r>
          </a:p>
          <a:p>
            <a:r>
              <a:rPr lang="en-US" dirty="0" smtClean="0"/>
              <a:t>Module 2 – School Leadership Team Development</a:t>
            </a:r>
            <a:endParaRPr lang="en-US" b="1" dirty="0" smtClean="0"/>
          </a:p>
          <a:p>
            <a:r>
              <a:rPr lang="en-US" dirty="0" smtClean="0"/>
              <a:t>Module 3 – School Turnaround Start Up</a:t>
            </a:r>
          </a:p>
          <a:p>
            <a:r>
              <a:rPr lang="en-US" dirty="0" smtClean="0"/>
              <a:t>Module 4 – School Turnaround Implementation</a:t>
            </a:r>
          </a:p>
          <a:p>
            <a:r>
              <a:rPr lang="en-US" dirty="0" smtClean="0"/>
              <a:t>Module 5 – School Leadership Team Work Session</a:t>
            </a:r>
          </a:p>
          <a:p>
            <a:r>
              <a:rPr lang="en-US" dirty="0" smtClean="0"/>
              <a:t>Module 6 – Turnaround Sustainability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LSTS Curriculum Modules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Administrator Session Audits</a:t>
            </a:r>
          </a:p>
          <a:p>
            <a:r>
              <a:rPr lang="en-US" dirty="0" smtClean="0"/>
              <a:t>Regional Provider Documentation Submitted</a:t>
            </a:r>
          </a:p>
          <a:p>
            <a:r>
              <a:rPr lang="en-US" dirty="0" smtClean="0"/>
              <a:t>Participant Evaluations</a:t>
            </a:r>
          </a:p>
          <a:p>
            <a:r>
              <a:rPr lang="en-US" dirty="0" smtClean="0"/>
              <a:t>Regional Provider Debriefing</a:t>
            </a:r>
          </a:p>
          <a:p>
            <a:r>
              <a:rPr lang="en-US" dirty="0" smtClean="0"/>
              <a:t>Results – School Performance</a:t>
            </a:r>
          </a:p>
          <a:p>
            <a:r>
              <a:rPr lang="en-US" dirty="0" smtClean="0"/>
              <a:t>Program Evaluation – BESE </a:t>
            </a:r>
          </a:p>
          <a:p>
            <a:r>
              <a:rPr lang="en-US" dirty="0" smtClean="0"/>
              <a:t>Wallace Grant – RFP for Protocol Development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Fidelity of Implementation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Ethical Leadership</a:t>
            </a:r>
          </a:p>
          <a:p>
            <a:r>
              <a:rPr lang="en-US" dirty="0" smtClean="0"/>
              <a:t>Reinventing the School Library</a:t>
            </a:r>
          </a:p>
          <a:p>
            <a:r>
              <a:rPr lang="en-US" dirty="0" smtClean="0"/>
              <a:t>Reading and Writing Across Content Areas</a:t>
            </a:r>
          </a:p>
          <a:p>
            <a:r>
              <a:rPr lang="en-US" dirty="0" smtClean="0"/>
              <a:t>Science and Social Studies Instruction</a:t>
            </a:r>
          </a:p>
          <a:p>
            <a:r>
              <a:rPr lang="en-US" dirty="0" smtClean="0"/>
              <a:t>Benchmark Assessments</a:t>
            </a:r>
          </a:p>
          <a:p>
            <a:r>
              <a:rPr lang="en-US" dirty="0" smtClean="0"/>
              <a:t>Data Sources and Analysis</a:t>
            </a:r>
          </a:p>
          <a:p>
            <a:r>
              <a:rPr lang="en-US" dirty="0" smtClean="0"/>
              <a:t>Community and Culture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Delivery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4396"/>
            <a:ext cx="1673526" cy="8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327</TotalTime>
  <Words>579</Words>
  <Application>Microsoft Office PowerPoint</Application>
  <PresentationFormat>On-screen Show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Louisiana  School Turnaround Specialist Program</vt:lpstr>
      <vt:lpstr>LSTS Program</vt:lpstr>
      <vt:lpstr>Regional Provider Program Overview</vt:lpstr>
      <vt:lpstr>Application and Selection</vt:lpstr>
      <vt:lpstr>LA Regional Provider Locations</vt:lpstr>
      <vt:lpstr>Regional Provider Consortium Training</vt:lpstr>
      <vt:lpstr>LSTS Curriculum Modules</vt:lpstr>
      <vt:lpstr>Fidelity of Implementation</vt:lpstr>
      <vt:lpstr>Differentiated Delivery</vt:lpstr>
      <vt:lpstr>Candidate Selection Process - Overview</vt:lpstr>
      <vt:lpstr>Nomination Screening</vt:lpstr>
      <vt:lpstr>Application Scoring</vt:lpstr>
      <vt:lpstr>Interview Process</vt:lpstr>
      <vt:lpstr>Per Candidate Cost</vt:lpstr>
      <vt:lpstr>LSTS Performance Based Criteria</vt:lpstr>
      <vt:lpstr>Early Successes</vt:lpstr>
      <vt:lpstr>Lessons Learned</vt:lpstr>
      <vt:lpstr>Sustainability</vt:lpstr>
      <vt:lpstr>Contact Information</vt:lpstr>
    </vt:vector>
  </TitlesOfParts>
  <Company>LDOE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  School Turnaround Specialist Program</dc:title>
  <dc:creator>sguidry</dc:creator>
  <cp:lastModifiedBy>sguidry</cp:lastModifiedBy>
  <cp:revision>25</cp:revision>
  <dcterms:created xsi:type="dcterms:W3CDTF">2010-05-27T15:46:32Z</dcterms:created>
  <dcterms:modified xsi:type="dcterms:W3CDTF">2010-06-15T13:16:47Z</dcterms:modified>
</cp:coreProperties>
</file>