
<file path=[Content_Types].xml><?xml version="1.0" encoding="utf-8"?>
<Types xmlns="http://schemas.openxmlformats.org/package/2006/content-types">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Default Extension="xls" ContentType="application/vnd.ms-exce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docProps/app.xml" ContentType="application/vnd.openxmlformats-officedocument.extended-properties+xml"/>
  <Override PartName="/ppt/presentation.xml" ContentType="application/vnd.openxmlformats-officedocument.presentationml.presentation.main+xml"/>
  <Override PartName="/ppt/notesSlides/notesSlide9.xml" ContentType="application/vnd.openxmlformats-officedocument.presentationml.notes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heme/theme3.xml" ContentType="application/vnd.openxmlformats-officedocument.theme+xml"/>
  <Override PartName="/ppt/presProps.xml" ContentType="application/vnd.openxmlformats-officedocument.presentationml.presProps+xml"/>
  <Default Extension="jpeg" ContentType="image/jpeg"/>
  <Default Extension="vml" ContentType="application/vnd.openxmlformats-officedocument.vmlDrawin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s/slide9.xml" ContentType="application/vnd.openxmlformats-officedocument.presentationml.slide+xml"/>
  <Override PartName="/ppt/notesSlides/notesSlide10.xml" ContentType="application/vnd.openxmlformats-officedocument.presentationml.notesSlide+xml"/>
  <Default Extension="wmf" ContentType="image/x-wmf"/>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Override PartName="/ppt/slides/slide12.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63" r:id="rId2"/>
  </p:sldMasterIdLst>
  <p:notesMasterIdLst>
    <p:notesMasterId r:id="rId15"/>
  </p:notesMasterIdLst>
  <p:sldIdLst>
    <p:sldId id="278" r:id="rId3"/>
    <p:sldId id="298" r:id="rId4"/>
    <p:sldId id="265" r:id="rId5"/>
    <p:sldId id="266" r:id="rId6"/>
    <p:sldId id="284" r:id="rId7"/>
    <p:sldId id="308" r:id="rId8"/>
    <p:sldId id="285" r:id="rId9"/>
    <p:sldId id="304" r:id="rId10"/>
    <p:sldId id="309" r:id="rId11"/>
    <p:sldId id="307" r:id="rId12"/>
    <p:sldId id="303" r:id="rId13"/>
    <p:sldId id="306"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rcurvey-joh"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6633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218" autoAdjust="0"/>
    <p:restoredTop sz="83139" autoAdjust="0"/>
  </p:normalViewPr>
  <p:slideViewPr>
    <p:cSldViewPr>
      <p:cViewPr varScale="1">
        <p:scale>
          <a:sx n="117" d="100"/>
          <a:sy n="117" d="100"/>
        </p:scale>
        <p:origin x="-19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2.xml"/><Relationship Id="rId20" Type="http://schemas.openxmlformats.org/officeDocument/2006/relationships/theme" Target="theme/theme1.xml"/><Relationship Id="rId4"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5.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16" Type="http://schemas.openxmlformats.org/officeDocument/2006/relationships/printerSettings" Target="printerSettings/printerSettings1.bin"/><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5" Type="http://schemas.openxmlformats.org/officeDocument/2006/relationships/slide" Target="slides/slide3.xml"/><Relationship Id="rId1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commentAuthors" Target="commentAuthors.xml"/><Relationship Id="rId19" Type="http://schemas.openxmlformats.org/officeDocument/2006/relationships/viewProps" Target="viewProps.xml"/><Relationship Id="rId2" Type="http://schemas.openxmlformats.org/officeDocument/2006/relationships/slideMaster" Target="slideMasters/slideMaster2.xml"/><Relationship Id="rId9" Type="http://schemas.openxmlformats.org/officeDocument/2006/relationships/slide" Target="slides/slide7.xml"/><Relationship Id="rId3" Type="http://schemas.openxmlformats.org/officeDocument/2006/relationships/slide" Target="slides/slide1.xml"/><Relationship Id="rId1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defRPr>
            </a:lvl1pPr>
          </a:lstStyle>
          <a:p>
            <a:pPr>
              <a:defRPr/>
            </a:pPr>
            <a:fld id="{B7704268-E6DF-40B6-A544-7EC40F59D8B1}" type="datetimeFigureOut">
              <a:rPr lang="en-US"/>
              <a:pPr>
                <a:defRPr/>
              </a:pPr>
              <a:t>6/15/10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defRPr>
            </a:lvl1pPr>
          </a:lstStyle>
          <a:p>
            <a:pPr>
              <a:defRPr/>
            </a:pPr>
            <a:fld id="{E1F81A72-C423-485A-9AD1-A7E0FDFBA96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a:noFill/>
          <a:ln/>
        </p:spPr>
        <p:txBody>
          <a:bodyPr/>
          <a:lstStyle/>
          <a:p>
            <a:pPr eaLnBrk="1" hangingPunct="1">
              <a:spcBef>
                <a:spcPct val="0"/>
              </a:spcBef>
            </a:pPr>
            <a:endParaRPr lang="en-US" dirty="0" smtClean="0">
              <a:ea typeface="ＭＳ Ｐゴシック"/>
              <a:cs typeface="ＭＳ Ｐゴシック"/>
            </a:endParaRPr>
          </a:p>
        </p:txBody>
      </p:sp>
      <p:sp>
        <p:nvSpPr>
          <p:cNvPr id="9219" name="Slide Number Placeholder 3"/>
          <p:cNvSpPr>
            <a:spLocks noGrp="1"/>
          </p:cNvSpPr>
          <p:nvPr>
            <p:ph type="sldNum" sz="quarter" idx="5"/>
          </p:nvPr>
        </p:nvSpPr>
        <p:spPr>
          <a:noFill/>
        </p:spPr>
        <p:txBody>
          <a:bodyPr/>
          <a:lstStyle/>
          <a:p>
            <a:pPr defTabSz="965200"/>
            <a:fld id="{A21085B1-80E6-472B-BEB6-191C662B12BA}" type="slidenum">
              <a:rPr lang="en-US" smtClean="0">
                <a:latin typeface="Times New Roman" pitchFamily="18" charset="0"/>
                <a:ea typeface="ＭＳ Ｐゴシック"/>
                <a:cs typeface="ＭＳ Ｐゴシック"/>
              </a:rPr>
              <a:pPr defTabSz="965200"/>
              <a:t>1</a:t>
            </a:fld>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a:noFill/>
        </p:spPr>
        <p:txBody>
          <a:bodyPr/>
          <a:lstStyle/>
          <a:p>
            <a:fld id="{43204E9D-BD23-4958-A35E-74B6B06D4318}" type="slidenum">
              <a:rPr lang="en-US" smtClean="0"/>
              <a:pPr/>
              <a:t>10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63650" y="720725"/>
            <a:ext cx="4800600" cy="3600450"/>
          </a:xfrm>
          <a:noFill/>
          <a:ln>
            <a:solidFill>
              <a:srgbClr val="000000"/>
            </a:solidFill>
            <a:miter lim="800000"/>
            <a:headEnd/>
            <a:tailEnd/>
          </a:ln>
        </p:spPr>
      </p:sp>
      <p:sp>
        <p:nvSpPr>
          <p:cNvPr id="53251" name="Notes Placeholder 2"/>
          <p:cNvSpPr>
            <a:spLocks noGrp="1"/>
          </p:cNvSpPr>
          <p:nvPr>
            <p:ph type="body" idx="1"/>
          </p:nvPr>
        </p:nvSpPr>
        <p:spPr>
          <a:xfrm>
            <a:off x="731838" y="4560888"/>
            <a:ext cx="5853112" cy="4319587"/>
          </a:xfrm>
          <a:noFill/>
          <a:ln/>
        </p:spPr>
        <p:txBody>
          <a:bodyPr lIns="94748" tIns="47374" rIns="94748" bIns="47374"/>
          <a:lstStyle/>
          <a:p>
            <a:endParaRPr lang="en-US" dirty="0" smtClean="0"/>
          </a:p>
        </p:txBody>
      </p:sp>
      <p:sp>
        <p:nvSpPr>
          <p:cNvPr id="5325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4748" tIns="47374" rIns="94748" bIns="47374" anchor="b"/>
          <a:lstStyle/>
          <a:p>
            <a:pPr algn="r" defTabSz="946150"/>
            <a:fld id="{CF43FEA8-F390-4EEC-8BC9-4E0143487856}" type="slidenum">
              <a:rPr lang="en-US" sz="1400"/>
              <a:pPr algn="r" defTabSz="946150"/>
              <a:t>2</a:t>
            </a:fld>
            <a:endParaRPr lang="en-US"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a:noFill/>
        </p:spPr>
        <p:txBody>
          <a:bodyPr/>
          <a:lstStyle/>
          <a:p>
            <a:fld id="{43204E9D-BD23-4958-A35E-74B6B06D43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a:noFill/>
          <a:ln/>
        </p:spPr>
        <p:txBody>
          <a:bodyPr/>
          <a:lstStyle/>
          <a:p>
            <a:pPr eaLnBrk="1" hangingPunct="1">
              <a:spcBef>
                <a:spcPct val="0"/>
              </a:spcBef>
            </a:pPr>
            <a:endParaRPr lang="en-US" dirty="0" smtClean="0">
              <a:ea typeface="ＭＳ Ｐゴシック"/>
              <a:cs typeface="ＭＳ Ｐゴシック"/>
            </a:endParaRPr>
          </a:p>
        </p:txBody>
      </p:sp>
      <p:sp>
        <p:nvSpPr>
          <p:cNvPr id="25603" name="Slide Number Placeholder 3"/>
          <p:cNvSpPr>
            <a:spLocks noGrp="1"/>
          </p:cNvSpPr>
          <p:nvPr>
            <p:ph type="sldNum" sz="quarter" idx="5"/>
          </p:nvPr>
        </p:nvSpPr>
        <p:spPr>
          <a:noFill/>
        </p:spPr>
        <p:txBody>
          <a:bodyPr/>
          <a:lstStyle/>
          <a:p>
            <a:pPr defTabSz="965200"/>
            <a:fld id="{F52BFE58-9B5D-4860-9C9C-BEA1ABD618EC}" type="slidenum">
              <a:rPr lang="en-US" smtClean="0">
                <a:latin typeface="Times New Roman" pitchFamily="18" charset="0"/>
                <a:ea typeface="ＭＳ Ｐゴシック"/>
                <a:cs typeface="ＭＳ Ｐゴシック"/>
              </a:rPr>
              <a:pPr defTabSz="965200"/>
              <a:t>4</a:t>
            </a:fld>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7651" name="Slide Number Placeholder 3"/>
          <p:cNvSpPr>
            <a:spLocks noGrp="1"/>
          </p:cNvSpPr>
          <p:nvPr>
            <p:ph type="sldNum" sz="quarter" idx="5"/>
          </p:nvPr>
        </p:nvSpPr>
        <p:spPr>
          <a:noFill/>
        </p:spPr>
        <p:txBody>
          <a:bodyPr/>
          <a:lstStyle/>
          <a:p>
            <a:fld id="{DC8FDBDA-8EC2-4CB9-962B-27476E472904}"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7651" name="Slide Number Placeholder 3"/>
          <p:cNvSpPr>
            <a:spLocks noGrp="1"/>
          </p:cNvSpPr>
          <p:nvPr>
            <p:ph type="sldNum" sz="quarter" idx="5"/>
          </p:nvPr>
        </p:nvSpPr>
        <p:spPr>
          <a:noFill/>
        </p:spPr>
        <p:txBody>
          <a:bodyPr/>
          <a:lstStyle/>
          <a:p>
            <a:fld id="{DC8FDBDA-8EC2-4CB9-962B-27476E472904}"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eaLnBrk="1" hangingPunct="1">
              <a:spcBef>
                <a:spcPct val="0"/>
              </a:spcBef>
            </a:pPr>
            <a:endParaRPr lang="en-US" dirty="0" smtClean="0">
              <a:ea typeface="ＭＳ Ｐゴシック"/>
              <a:cs typeface="ＭＳ Ｐゴシック"/>
            </a:endParaRPr>
          </a:p>
        </p:txBody>
      </p:sp>
      <p:sp>
        <p:nvSpPr>
          <p:cNvPr id="35843" name="Slide Number Placeholder 3"/>
          <p:cNvSpPr>
            <a:spLocks noGrp="1"/>
          </p:cNvSpPr>
          <p:nvPr>
            <p:ph type="sldNum" sz="quarter" idx="5"/>
          </p:nvPr>
        </p:nvSpPr>
        <p:spPr>
          <a:noFill/>
        </p:spPr>
        <p:txBody>
          <a:bodyPr/>
          <a:lstStyle/>
          <a:p>
            <a:pPr defTabSz="965200"/>
            <a:fld id="{0BC68D00-50C3-4BDA-B8DB-C96B99D84CDF}" type="slidenum">
              <a:rPr lang="en-US" smtClean="0">
                <a:latin typeface="Times New Roman" pitchFamily="18" charset="0"/>
                <a:ea typeface="ＭＳ Ｐゴシック"/>
                <a:cs typeface="ＭＳ Ｐゴシック"/>
              </a:rPr>
              <a:pPr defTabSz="965200"/>
              <a:t>7</a:t>
            </a:fld>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3" name="Notes Placeholder 2"/>
          <p:cNvSpPr>
            <a:spLocks noGrp="1"/>
          </p:cNvSpPr>
          <p:nvPr>
            <p:ph type="body" idx="1"/>
          </p:nvPr>
        </p:nvSpPr>
        <p:spPr>
          <a:xfrm>
            <a:off x="731838" y="4560888"/>
            <a:ext cx="5851525" cy="4321175"/>
          </a:xfrm>
          <a:noFill/>
          <a:ln/>
        </p:spPr>
        <p:txBody>
          <a:bodyPr lIns="96653" tIns="48326" rIns="96653" bIns="48326"/>
          <a:lstStyle/>
          <a:p>
            <a:pPr>
              <a:defRPr/>
            </a:pPr>
            <a:endParaRPr lang="en-US" dirty="0">
              <a:ea typeface="ＭＳ Ｐゴシック" pitchFamily="53" charset="-128"/>
              <a:cs typeface="ＭＳ Ｐゴシック" pitchFamily="53" charset="-128"/>
            </a:endParaRPr>
          </a:p>
        </p:txBody>
      </p:sp>
      <p:sp>
        <p:nvSpPr>
          <p:cNvPr id="4" name="Slide Number Placeholder 3"/>
          <p:cNvSpPr txBox="1">
            <a:spLocks noGrp="1"/>
          </p:cNvSpPr>
          <p:nvPr/>
        </p:nvSpPr>
        <p:spPr bwMode="auto">
          <a:xfrm>
            <a:off x="4141788" y="9118600"/>
            <a:ext cx="3171825" cy="481013"/>
          </a:xfrm>
          <a:prstGeom prst="rect">
            <a:avLst/>
          </a:prstGeom>
          <a:noFill/>
          <a:ln w="9525">
            <a:noFill/>
            <a:miter lim="800000"/>
            <a:headEnd/>
            <a:tailEnd/>
          </a:ln>
        </p:spPr>
        <p:txBody>
          <a:bodyPr lIns="96653" tIns="48326" rIns="96653" bIns="48326" anchor="b"/>
          <a:lstStyle/>
          <a:p>
            <a:pPr algn="r" defTabSz="965200"/>
            <a:fld id="{A4AF34E3-2B62-4E3E-A3E8-4C603BD2C4E6}" type="slidenum">
              <a:rPr lang="en-US" sz="1300">
                <a:latin typeface="Times New Roman" pitchFamily="18" charset="0"/>
                <a:ea typeface="ＭＳ Ｐゴシック"/>
                <a:cs typeface="ＭＳ Ｐゴシック"/>
              </a:rPr>
              <a:pPr algn="r" defTabSz="965200"/>
              <a:t>8</a:t>
            </a:fld>
            <a:endParaRPr lang="en-US" sz="1300" dirty="0">
              <a:latin typeface="Times New Roman" pitchFamily="18"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3" name="Notes Placeholder 2"/>
          <p:cNvSpPr>
            <a:spLocks noGrp="1"/>
          </p:cNvSpPr>
          <p:nvPr>
            <p:ph type="body" idx="1"/>
          </p:nvPr>
        </p:nvSpPr>
        <p:spPr>
          <a:xfrm>
            <a:off x="731838" y="4560888"/>
            <a:ext cx="5851525" cy="4321175"/>
          </a:xfrm>
          <a:noFill/>
          <a:ln/>
        </p:spPr>
        <p:txBody>
          <a:bodyPr lIns="96653" tIns="48326" rIns="96653" bIns="48326"/>
          <a:lstStyle/>
          <a:p>
            <a:pPr>
              <a:defRPr/>
            </a:pPr>
            <a:endParaRPr lang="en-US" dirty="0">
              <a:ea typeface="ＭＳ Ｐゴシック" pitchFamily="53" charset="-128"/>
              <a:cs typeface="ＭＳ Ｐゴシック" pitchFamily="53" charset="-128"/>
            </a:endParaRPr>
          </a:p>
        </p:txBody>
      </p:sp>
      <p:sp>
        <p:nvSpPr>
          <p:cNvPr id="4" name="Slide Number Placeholder 3"/>
          <p:cNvSpPr txBox="1">
            <a:spLocks noGrp="1"/>
          </p:cNvSpPr>
          <p:nvPr/>
        </p:nvSpPr>
        <p:spPr bwMode="auto">
          <a:xfrm>
            <a:off x="4141788" y="9118600"/>
            <a:ext cx="3171825" cy="481013"/>
          </a:xfrm>
          <a:prstGeom prst="rect">
            <a:avLst/>
          </a:prstGeom>
          <a:noFill/>
          <a:ln w="9525">
            <a:noFill/>
            <a:miter lim="800000"/>
            <a:headEnd/>
            <a:tailEnd/>
          </a:ln>
        </p:spPr>
        <p:txBody>
          <a:bodyPr lIns="96653" tIns="48326" rIns="96653" bIns="48326" anchor="b"/>
          <a:lstStyle/>
          <a:p>
            <a:pPr algn="r" defTabSz="965200"/>
            <a:fld id="{A4AF34E3-2B62-4E3E-A3E8-4C603BD2C4E6}" type="slidenum">
              <a:rPr lang="en-US" sz="1300">
                <a:latin typeface="Times New Roman" pitchFamily="18" charset="0"/>
                <a:ea typeface="ＭＳ Ｐゴシック"/>
                <a:cs typeface="ＭＳ Ｐゴシック"/>
              </a:rPr>
              <a:pPr algn="r" defTabSz="965200"/>
              <a:t>9</a:t>
            </a:fld>
            <a:endParaRPr lang="en-US" sz="1300" dirty="0">
              <a:latin typeface="Times New Roman" pitchFamily="18"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Blank">
    <p:spTree>
      <p:nvGrpSpPr>
        <p:cNvPr id="1" name=""/>
        <p:cNvGrpSpPr/>
        <p:nvPr/>
      </p:nvGrpSpPr>
      <p:grpSpPr>
        <a:xfrm>
          <a:off x="0" y="0"/>
          <a:ext cx="0" cy="0"/>
          <a:chOff x="0" y="0"/>
          <a:chExt cx="0" cy="0"/>
        </a:xfrm>
      </p:grpSpPr>
      <p:pic>
        <p:nvPicPr>
          <p:cNvPr id="2" name="Picture 2" descr="image001"/>
          <p:cNvPicPr>
            <a:picLocks noChangeAspect="1" noChangeArrowheads="1"/>
          </p:cNvPicPr>
          <p:nvPr userDrawn="1"/>
        </p:nvPicPr>
        <p:blipFill>
          <a:blip r:embed="rId2"/>
          <a:srcRect/>
          <a:stretch>
            <a:fillRect/>
          </a:stretch>
        </p:blipFill>
        <p:spPr bwMode="auto">
          <a:xfrm>
            <a:off x="7459663" y="111125"/>
            <a:ext cx="1379537" cy="685800"/>
          </a:xfrm>
          <a:prstGeom prst="rect">
            <a:avLst/>
          </a:prstGeom>
          <a:noFill/>
          <a:ln w="9525">
            <a:noFill/>
            <a:miter lim="800000"/>
            <a:headEnd/>
            <a:tailEnd/>
          </a:ln>
        </p:spPr>
      </p:pic>
      <p:pic>
        <p:nvPicPr>
          <p:cNvPr id="3" name="Picture 4" descr="Capture 1.png"/>
          <p:cNvPicPr>
            <a:picLocks noChangeAspect="1"/>
          </p:cNvPicPr>
          <p:nvPr userDrawn="1"/>
        </p:nvPicPr>
        <p:blipFill>
          <a:blip r:embed="rId3"/>
          <a:srcRect/>
          <a:stretch>
            <a:fillRect/>
          </a:stretch>
        </p:blipFill>
        <p:spPr bwMode="auto">
          <a:xfrm>
            <a:off x="152400" y="152400"/>
            <a:ext cx="2819400" cy="687388"/>
          </a:xfrm>
          <a:prstGeom prst="rect">
            <a:avLst/>
          </a:prstGeom>
          <a:noFill/>
          <a:ln w="9525">
            <a:noFill/>
            <a:miter lim="800000"/>
            <a:headEnd/>
            <a:tailEnd/>
          </a:ln>
        </p:spPr>
      </p:pic>
      <p:sp>
        <p:nvSpPr>
          <p:cNvPr id="4" name="TextBox 5"/>
          <p:cNvSpPr txBox="1"/>
          <p:nvPr userDrawn="1"/>
        </p:nvSpPr>
        <p:spPr>
          <a:xfrm>
            <a:off x="914400" y="152400"/>
            <a:ext cx="1752600" cy="646113"/>
          </a:xfrm>
          <a:prstGeom prst="rect">
            <a:avLst/>
          </a:prstGeom>
          <a:solidFill>
            <a:srgbClr val="FFFFFF"/>
          </a:solidFill>
        </p:spPr>
        <p:txBody>
          <a:bodyPr>
            <a:spAutoFit/>
          </a:bodyPr>
          <a:lstStyle/>
          <a:p>
            <a:pPr algn="ctr" fontAlgn="auto">
              <a:spcBef>
                <a:spcPts val="0"/>
              </a:spcBef>
              <a:spcAft>
                <a:spcPts val="0"/>
              </a:spcAft>
              <a:defRPr/>
            </a:pPr>
            <a:r>
              <a:rPr lang="en-US" b="1" i="1" dirty="0">
                <a:solidFill>
                  <a:schemeClr val="bg2">
                    <a:lumMod val="25000"/>
                  </a:schemeClr>
                </a:solidFill>
                <a:latin typeface="+mn-lt"/>
              </a:rPr>
              <a:t>Office of School Improvement</a:t>
            </a:r>
          </a:p>
        </p:txBody>
      </p:sp>
      <p:sp>
        <p:nvSpPr>
          <p:cNvPr id="5" name="TextBox 7"/>
          <p:cNvSpPr txBox="1"/>
          <p:nvPr userDrawn="1"/>
        </p:nvSpPr>
        <p:spPr>
          <a:xfrm>
            <a:off x="2590800" y="304800"/>
            <a:ext cx="609600" cy="369888"/>
          </a:xfrm>
          <a:prstGeom prst="rect">
            <a:avLst/>
          </a:prstGeom>
          <a:solidFill>
            <a:srgbClr val="FFFFFF"/>
          </a:solidFill>
        </p:spPr>
        <p:txBody>
          <a:bodyPr>
            <a:spAutoFit/>
          </a:bodyPr>
          <a:lstStyle/>
          <a:p>
            <a:pPr fontAlgn="auto">
              <a:spcBef>
                <a:spcPts val="0"/>
              </a:spcBef>
              <a:spcAft>
                <a:spcPts val="0"/>
              </a:spcAft>
              <a:defRPr/>
            </a:pPr>
            <a:endParaRPr lang="en-US" dirty="0">
              <a:latin typeface="+mn-lt"/>
            </a:endParaRPr>
          </a:p>
        </p:txBody>
      </p:sp>
      <p:sp>
        <p:nvSpPr>
          <p:cNvPr id="6" name="Slide Number Placeholder 4"/>
          <p:cNvSpPr>
            <a:spLocks noGrp="1"/>
          </p:cNvSpPr>
          <p:nvPr>
            <p:ph type="sldNum" sz="quarter" idx="10"/>
          </p:nvPr>
        </p:nvSpPr>
        <p:spPr>
          <a:xfrm>
            <a:off x="7086600" y="6096000"/>
            <a:ext cx="1905000" cy="457200"/>
          </a:xfrm>
        </p:spPr>
        <p:txBody>
          <a:bodyPr/>
          <a:lstStyle>
            <a:lvl1pPr algn="r">
              <a:defRPr sz="1600">
                <a:latin typeface="Times New Roman" pitchFamily="-111" charset="0"/>
                <a:ea typeface="ＭＳ Ｐゴシック" pitchFamily="-111" charset="-128"/>
                <a:cs typeface="+mn-cs"/>
              </a:defRPr>
            </a:lvl1pPr>
          </a:lstStyle>
          <a:p>
            <a:pPr>
              <a:defRPr/>
            </a:pPr>
            <a:fld id="{661CDD37-326D-4D73-941E-ADF40E111FF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2D397D-75E1-4440-9FA5-53DDDD152345}" type="datetimeFigureOut">
              <a:rPr lang="en-US"/>
              <a:pPr>
                <a:defRPr/>
              </a:pPr>
              <a:t>6/15/10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956DB2-912E-4CDF-9A45-EFFC33808E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2D397D-75E1-4440-9FA5-53DDDD152345}" type="datetimeFigureOut">
              <a:rPr lang="en-US"/>
              <a:pPr>
                <a:defRPr/>
              </a:pPr>
              <a:t>6/15/10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7548476-FDD0-40B7-8705-FCF5DC93B5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3.xml"/><Relationship Id="rId3"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E55B04-0F2F-455F-ADF9-7C51B4018002}" type="datetime1">
              <a:rPr lang="en-US"/>
              <a:pPr>
                <a:defRPr/>
              </a:pPr>
              <a:t>6/15/10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DRAFT -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24951DC-D74F-4110-996C-0BF36C6EF41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72D397D-75E1-4440-9FA5-53DDDD152345}" type="datetimeFigureOut">
              <a:rPr lang="en-US"/>
              <a:pPr>
                <a:defRPr/>
              </a:pPr>
              <a:t>6/15/10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56343D1-6CBD-45A0-A420-94DF20E7671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457200" y="1143000"/>
            <a:ext cx="8382000" cy="3657600"/>
          </a:xfrm>
          <a:prstGeom prst="rect">
            <a:avLst/>
          </a:prstGeom>
          <a:noFill/>
          <a:ln w="9525">
            <a:noFill/>
            <a:miter lim="800000"/>
            <a:headEnd/>
            <a:tailEnd/>
          </a:ln>
        </p:spPr>
        <p:txBody>
          <a:bodyPr anchor="ctr"/>
          <a:lstStyle/>
          <a:p>
            <a:pPr algn="ctr" eaLnBrk="0" hangingPunct="0"/>
            <a:r>
              <a:rPr lang="en-US" sz="2800" i="1" dirty="0" smtClean="0">
                <a:solidFill>
                  <a:schemeClr val="tx2"/>
                </a:solidFill>
                <a:latin typeface="Big Caslon"/>
                <a:ea typeface="ＭＳ Ｐゴシック"/>
                <a:cs typeface="Big Caslon"/>
              </a:rPr>
              <a:t>School Improvement in the</a:t>
            </a:r>
          </a:p>
          <a:p>
            <a:pPr algn="ctr" eaLnBrk="0" hangingPunct="0"/>
            <a:r>
              <a:rPr lang="en-US" sz="2800" i="1" dirty="0" smtClean="0">
                <a:solidFill>
                  <a:schemeClr val="tx2"/>
                </a:solidFill>
                <a:latin typeface="Big Caslon"/>
                <a:ea typeface="ＭＳ Ｐゴシック"/>
                <a:cs typeface="Big Caslon"/>
              </a:rPr>
              <a:t>Chicago </a:t>
            </a:r>
            <a:r>
              <a:rPr lang="en-US" sz="2800" i="1" dirty="0">
                <a:solidFill>
                  <a:schemeClr val="tx2"/>
                </a:solidFill>
                <a:latin typeface="Big Caslon"/>
                <a:ea typeface="ＭＳ Ｐゴシック"/>
                <a:cs typeface="Big Caslon"/>
              </a:rPr>
              <a:t>Public Schools </a:t>
            </a:r>
            <a:endParaRPr lang="en-US" sz="2800" b="1" i="1" dirty="0">
              <a:solidFill>
                <a:schemeClr val="tx2"/>
              </a:solidFill>
              <a:latin typeface="Big Caslon"/>
              <a:ea typeface="ＭＳ Ｐゴシック"/>
              <a:cs typeface="Big Caslon"/>
            </a:endParaRPr>
          </a:p>
          <a:p>
            <a:pPr algn="ctr" eaLnBrk="0" hangingPunct="0"/>
            <a:endParaRPr lang="en-US" dirty="0" smtClean="0">
              <a:solidFill>
                <a:schemeClr val="tx2"/>
              </a:solidFill>
              <a:latin typeface="Calibri" pitchFamily="34" charset="0"/>
              <a:ea typeface="ＭＳ Ｐゴシック"/>
              <a:cs typeface="ＭＳ Ｐゴシック"/>
            </a:endParaRPr>
          </a:p>
          <a:p>
            <a:pPr algn="ctr" eaLnBrk="0" hangingPunct="0"/>
            <a:endParaRPr lang="en-US" sz="1600" i="1" dirty="0">
              <a:solidFill>
                <a:schemeClr val="tx2"/>
              </a:solidFill>
              <a:latin typeface="Comic Sans MS" pitchFamily="66" charset="0"/>
              <a:ea typeface="ＭＳ Ｐゴシック"/>
              <a:cs typeface="ＭＳ Ｐゴシック"/>
            </a:endParaRPr>
          </a:p>
        </p:txBody>
      </p:sp>
      <p:sp>
        <p:nvSpPr>
          <p:cNvPr id="8194" name="Rectangle 3"/>
          <p:cNvSpPr txBox="1">
            <a:spLocks noChangeArrowheads="1"/>
          </p:cNvSpPr>
          <p:nvPr/>
        </p:nvSpPr>
        <p:spPr bwMode="auto">
          <a:xfrm>
            <a:off x="1447800" y="4572000"/>
            <a:ext cx="6400800" cy="533400"/>
          </a:xfrm>
          <a:prstGeom prst="rect">
            <a:avLst/>
          </a:prstGeom>
          <a:noFill/>
          <a:ln w="9525">
            <a:noFill/>
            <a:miter lim="800000"/>
            <a:headEnd/>
            <a:tailEnd/>
          </a:ln>
        </p:spPr>
        <p:txBody>
          <a:bodyPr/>
          <a:lstStyle/>
          <a:p>
            <a:pPr algn="ctr" eaLnBrk="0" hangingPunct="0">
              <a:lnSpc>
                <a:spcPct val="80000"/>
              </a:lnSpc>
              <a:spcBef>
                <a:spcPct val="20000"/>
              </a:spcBef>
            </a:pPr>
            <a:r>
              <a:rPr lang="en-US" sz="1200" dirty="0"/>
              <a:t>Don Fraynd, Ph.D., Acting Officer</a:t>
            </a:r>
          </a:p>
          <a:p>
            <a:pPr algn="ctr" eaLnBrk="0" hangingPunct="0">
              <a:lnSpc>
                <a:spcPct val="80000"/>
              </a:lnSpc>
              <a:spcBef>
                <a:spcPct val="20000"/>
              </a:spcBef>
            </a:pPr>
            <a:r>
              <a:rPr lang="en-US" sz="1000" dirty="0"/>
              <a:t>Chicago Public Schools Office of School</a:t>
            </a:r>
            <a:r>
              <a:rPr lang="en-US" sz="1000" dirty="0" smtClean="0"/>
              <a:t> Improvement</a:t>
            </a:r>
          </a:p>
          <a:p>
            <a:pPr algn="ctr" eaLnBrk="0" hangingPunct="0">
              <a:lnSpc>
                <a:spcPct val="80000"/>
              </a:lnSpc>
              <a:spcBef>
                <a:spcPct val="20000"/>
              </a:spcBef>
            </a:pPr>
            <a:endParaRPr lang="en-US" sz="1000" dirty="0" smtClean="0"/>
          </a:p>
          <a:p>
            <a:pPr algn="ctr" eaLnBrk="0" hangingPunct="0">
              <a:lnSpc>
                <a:spcPct val="80000"/>
              </a:lnSpc>
              <a:spcBef>
                <a:spcPct val="20000"/>
              </a:spcBef>
            </a:pPr>
            <a:r>
              <a:rPr lang="en-US" sz="1200" dirty="0" smtClean="0"/>
              <a:t>Randel Josserand, Director of School Development</a:t>
            </a:r>
          </a:p>
          <a:p>
            <a:pPr algn="ctr" eaLnBrk="0" hangingPunct="0">
              <a:lnSpc>
                <a:spcPct val="80000"/>
              </a:lnSpc>
              <a:spcBef>
                <a:spcPct val="20000"/>
              </a:spcBef>
            </a:pPr>
            <a:r>
              <a:rPr lang="en-US" sz="1000" dirty="0" smtClean="0"/>
              <a:t>Chicago Public Schools Office of School Improvement</a:t>
            </a:r>
          </a:p>
          <a:p>
            <a:pPr algn="ctr" eaLnBrk="0" hangingPunct="0">
              <a:lnSpc>
                <a:spcPct val="80000"/>
              </a:lnSpc>
              <a:spcBef>
                <a:spcPct val="20000"/>
              </a:spcBef>
            </a:pPr>
            <a:endParaRPr lang="en-US" sz="1000" dirty="0"/>
          </a:p>
        </p:txBody>
      </p:sp>
      <p:sp>
        <p:nvSpPr>
          <p:cNvPr id="8195" name="Text Box 5"/>
          <p:cNvSpPr txBox="1">
            <a:spLocks noChangeArrowheads="1"/>
          </p:cNvSpPr>
          <p:nvPr/>
        </p:nvSpPr>
        <p:spPr bwMode="auto">
          <a:xfrm>
            <a:off x="685800" y="5943600"/>
            <a:ext cx="7924800" cy="661988"/>
          </a:xfrm>
          <a:prstGeom prst="rect">
            <a:avLst/>
          </a:prstGeom>
          <a:noFill/>
          <a:ln w="9525">
            <a:noFill/>
            <a:miter lim="800000"/>
            <a:headEnd/>
            <a:tailEnd/>
          </a:ln>
        </p:spPr>
        <p:txBody>
          <a:bodyPr>
            <a:spAutoFit/>
          </a:bodyPr>
          <a:lstStyle/>
          <a:p>
            <a:pPr algn="ctr">
              <a:spcBef>
                <a:spcPct val="50000"/>
              </a:spcBef>
            </a:pPr>
            <a:r>
              <a:rPr lang="en-US" sz="1000" b="1" u="sng" dirty="0">
                <a:solidFill>
                  <a:schemeClr val="tx2"/>
                </a:solidFill>
                <a:latin typeface="Calibri" pitchFamily="34" charset="0"/>
              </a:rPr>
              <a:t>Office of School Improvement Mission Statement</a:t>
            </a:r>
            <a:r>
              <a:rPr lang="en-US" sz="1000" i="1" dirty="0">
                <a:solidFill>
                  <a:schemeClr val="tx2"/>
                </a:solidFill>
                <a:latin typeface="Calibri" pitchFamily="34" charset="0"/>
              </a:rPr>
              <a:t/>
            </a:r>
            <a:br>
              <a:rPr lang="en-US" sz="1000" i="1" dirty="0">
                <a:solidFill>
                  <a:schemeClr val="tx2"/>
                </a:solidFill>
                <a:latin typeface="Calibri" pitchFamily="34" charset="0"/>
              </a:rPr>
            </a:br>
            <a:r>
              <a:rPr lang="en-US" sz="900" i="1" dirty="0">
                <a:solidFill>
                  <a:schemeClr val="tx2"/>
                </a:solidFill>
                <a:latin typeface="Calibri" pitchFamily="34" charset="0"/>
              </a:rPr>
              <a:t>The Office of School Improvement will lead the transformation of the district’s lowest performing schools into high quality learning centers by:  realizing and understanding past failures, maximizing internal capacity, developing and executing coordinated programmatic strategies, developing embedded relationships within the communities served,  and establishing thought and funding partners within the nonprofit and corporate communities.</a:t>
            </a:r>
          </a:p>
        </p:txBody>
      </p:sp>
      <p:sp>
        <p:nvSpPr>
          <p:cNvPr id="5" name="TextBox 4"/>
          <p:cNvSpPr txBox="1"/>
          <p:nvPr/>
        </p:nvSpPr>
        <p:spPr>
          <a:xfrm>
            <a:off x="1752600" y="3505200"/>
            <a:ext cx="5791200" cy="461665"/>
          </a:xfrm>
          <a:prstGeom prst="rect">
            <a:avLst/>
          </a:prstGeom>
          <a:noFill/>
        </p:spPr>
        <p:txBody>
          <a:bodyPr wrap="square" rtlCol="0">
            <a:spAutoFit/>
          </a:bodyPr>
          <a:lstStyle/>
          <a:p>
            <a:pPr algn="ctr"/>
            <a:r>
              <a:rPr lang="en-US" sz="2400" dirty="0" smtClean="0"/>
              <a:t>A Focus on High School Change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 name="Straight Connector 5"/>
          <p:cNvCxnSpPr/>
          <p:nvPr/>
        </p:nvCxnSpPr>
        <p:spPr>
          <a:xfrm>
            <a:off x="0" y="762000"/>
            <a:ext cx="9144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463" name="TextBox 10"/>
          <p:cNvSpPr txBox="1">
            <a:spLocks noChangeArrowheads="1"/>
          </p:cNvSpPr>
          <p:nvPr/>
        </p:nvSpPr>
        <p:spPr bwMode="auto">
          <a:xfrm>
            <a:off x="152400" y="0"/>
            <a:ext cx="8763000" cy="762000"/>
          </a:xfrm>
          <a:prstGeom prst="rect">
            <a:avLst/>
          </a:prstGeom>
          <a:noFill/>
          <a:ln w="9525">
            <a:noFill/>
            <a:miter lim="800000"/>
            <a:headEnd/>
            <a:tailEnd/>
          </a:ln>
        </p:spPr>
        <p:txBody>
          <a:bodyPr>
            <a:spAutoFit/>
          </a:bodyPr>
          <a:lstStyle/>
          <a:p>
            <a:pPr algn="ctr"/>
            <a:r>
              <a:rPr lang="en-US" sz="2400" b="1" dirty="0" smtClean="0">
                <a:latin typeface="Calibri" pitchFamily="34" charset="0"/>
              </a:rPr>
              <a:t>CPS Office of School Improvement</a:t>
            </a:r>
          </a:p>
          <a:p>
            <a:pPr algn="ctr"/>
            <a:r>
              <a:rPr lang="en-US" sz="2000" b="1" i="1" dirty="0" smtClean="0">
                <a:latin typeface="Calibri" pitchFamily="34" charset="0"/>
              </a:rPr>
              <a:t>“Human Capital Strategy”</a:t>
            </a:r>
            <a:endParaRPr lang="en-US" sz="2000" b="1" i="1" dirty="0">
              <a:latin typeface="Calibri" pitchFamily="34" charset="0"/>
            </a:endParaRPr>
          </a:p>
        </p:txBody>
      </p:sp>
      <p:sp>
        <p:nvSpPr>
          <p:cNvPr id="10" name="Chevron 9"/>
          <p:cNvSpPr/>
          <p:nvPr/>
        </p:nvSpPr>
        <p:spPr>
          <a:xfrm>
            <a:off x="304800" y="1828800"/>
            <a:ext cx="1676400" cy="990600"/>
          </a:xfrm>
          <a:prstGeom prst="chevron">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prstTxWarp prst="textNoShape">
              <a:avLst/>
            </a:prstTxWarp>
            <a:normAutofit/>
          </a:bodyPr>
          <a:lstStyle/>
          <a:p>
            <a:pPr algn="ctr">
              <a:defRPr/>
            </a:pPr>
            <a:endParaRPr lang="en-US" dirty="0">
              <a:solidFill>
                <a:schemeClr val="tx1"/>
              </a:solidFill>
              <a:latin typeface="Times New Roman" pitchFamily="-112" charset="0"/>
              <a:ea typeface="ＭＳ Ｐゴシック" pitchFamily="-112" charset="-128"/>
              <a:cs typeface="ＭＳ Ｐゴシック" pitchFamily="-112" charset="-128"/>
            </a:endParaRPr>
          </a:p>
        </p:txBody>
      </p:sp>
      <p:sp>
        <p:nvSpPr>
          <p:cNvPr id="11" name="Chevron 10"/>
          <p:cNvSpPr/>
          <p:nvPr/>
        </p:nvSpPr>
        <p:spPr>
          <a:xfrm>
            <a:off x="3048000" y="1828800"/>
            <a:ext cx="1676400" cy="990600"/>
          </a:xfrm>
          <a:prstGeom prst="chevron">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en-US" dirty="0">
              <a:solidFill>
                <a:schemeClr val="tx1"/>
              </a:solidFill>
              <a:latin typeface="Times New Roman" pitchFamily="-112" charset="0"/>
              <a:ea typeface="ＭＳ Ｐゴシック" pitchFamily="-112" charset="-128"/>
              <a:cs typeface="ＭＳ Ｐゴシック" pitchFamily="-112" charset="-128"/>
            </a:endParaRPr>
          </a:p>
        </p:txBody>
      </p:sp>
      <p:sp>
        <p:nvSpPr>
          <p:cNvPr id="12" name="Chevron 11"/>
          <p:cNvSpPr/>
          <p:nvPr/>
        </p:nvSpPr>
        <p:spPr>
          <a:xfrm>
            <a:off x="4419600" y="1828800"/>
            <a:ext cx="1676400" cy="990600"/>
          </a:xfrm>
          <a:prstGeom prst="chevron">
            <a:avLst>
              <a:gd name="adj" fmla="val 51029"/>
            </a:avLst>
          </a:prstGeom>
          <a:solidFill>
            <a:schemeClr val="accent6">
              <a:lumMod val="75000"/>
            </a:schemeClr>
          </a:solidFill>
          <a:ln>
            <a:solidFill>
              <a:schemeClr val="accent6">
                <a:lumMod val="75000"/>
              </a:schemeClr>
            </a:solidFill>
          </a:ln>
        </p:spPr>
        <p:style>
          <a:lnRef idx="1">
            <a:schemeClr val="accent2"/>
          </a:lnRef>
          <a:fillRef idx="3">
            <a:schemeClr val="accent2"/>
          </a:fillRef>
          <a:effectRef idx="2">
            <a:schemeClr val="accent2"/>
          </a:effectRef>
          <a:fontRef idx="minor">
            <a:schemeClr val="lt1"/>
          </a:fontRef>
        </p:style>
      </p:sp>
      <p:sp>
        <p:nvSpPr>
          <p:cNvPr id="13" name="Chevron 12"/>
          <p:cNvSpPr/>
          <p:nvPr/>
        </p:nvSpPr>
        <p:spPr>
          <a:xfrm>
            <a:off x="5791200" y="1828800"/>
            <a:ext cx="1676400" cy="990600"/>
          </a:xfrm>
          <a:prstGeom prst="chevron">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sp>
      <p:sp>
        <p:nvSpPr>
          <p:cNvPr id="14" name="Chevron 13"/>
          <p:cNvSpPr/>
          <p:nvPr/>
        </p:nvSpPr>
        <p:spPr>
          <a:xfrm>
            <a:off x="1676400" y="1828800"/>
            <a:ext cx="1676400" cy="990600"/>
          </a:xfrm>
          <a:prstGeom prst="chevron">
            <a:avLst/>
          </a:prstGeom>
          <a:solidFill>
            <a:schemeClr val="accent6">
              <a:lumMod val="40000"/>
              <a:lumOff val="60000"/>
            </a:schemeClr>
          </a:solidFill>
          <a:ln/>
        </p:spPr>
        <p:style>
          <a:lnRef idx="1">
            <a:schemeClr val="accent2"/>
          </a:lnRef>
          <a:fillRef idx="2">
            <a:schemeClr val="accent2"/>
          </a:fillRef>
          <a:effectRef idx="1">
            <a:schemeClr val="accent2"/>
          </a:effectRef>
          <a:fontRef idx="minor">
            <a:schemeClr val="dk1"/>
          </a:fontRef>
        </p:style>
      </p:sp>
      <p:sp>
        <p:nvSpPr>
          <p:cNvPr id="15" name="Chevron 14"/>
          <p:cNvSpPr/>
          <p:nvPr/>
        </p:nvSpPr>
        <p:spPr>
          <a:xfrm>
            <a:off x="7162800" y="1828800"/>
            <a:ext cx="1600200" cy="990600"/>
          </a:xfrm>
          <a:prstGeom prst="chevron">
            <a:avLst/>
          </a:prstGeom>
          <a:solidFill>
            <a:srgbClr val="663300"/>
          </a:solidFill>
          <a:ln/>
        </p:spPr>
        <p:style>
          <a:lnRef idx="1">
            <a:schemeClr val="accent2"/>
          </a:lnRef>
          <a:fillRef idx="3">
            <a:schemeClr val="accent2"/>
          </a:fillRef>
          <a:effectRef idx="2">
            <a:schemeClr val="accent2"/>
          </a:effectRef>
          <a:fontRef idx="minor">
            <a:schemeClr val="lt1"/>
          </a:fontRef>
        </p:style>
      </p:sp>
      <p:sp>
        <p:nvSpPr>
          <p:cNvPr id="16" name="TextBox 15"/>
          <p:cNvSpPr txBox="1"/>
          <p:nvPr/>
        </p:nvSpPr>
        <p:spPr>
          <a:xfrm>
            <a:off x="304800" y="1143000"/>
            <a:ext cx="838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b="1" dirty="0">
                <a:solidFill>
                  <a:schemeClr val="bg1"/>
                </a:solidFill>
              </a:rPr>
              <a:t>The </a:t>
            </a:r>
            <a:r>
              <a:rPr lang="en-US" b="1" dirty="0" smtClean="0">
                <a:solidFill>
                  <a:schemeClr val="bg1"/>
                </a:solidFill>
              </a:rPr>
              <a:t>OSI </a:t>
            </a:r>
            <a:r>
              <a:rPr lang="en-US" b="1" dirty="0">
                <a:solidFill>
                  <a:schemeClr val="bg1"/>
                </a:solidFill>
              </a:rPr>
              <a:t>Hiring </a:t>
            </a:r>
            <a:r>
              <a:rPr lang="en-US" b="1" dirty="0" smtClean="0">
                <a:solidFill>
                  <a:schemeClr val="bg1"/>
                </a:solidFill>
              </a:rPr>
              <a:t>Process - </a:t>
            </a:r>
            <a:r>
              <a:rPr lang="en-US" b="1" i="1" dirty="0" smtClean="0">
                <a:solidFill>
                  <a:schemeClr val="bg1"/>
                </a:solidFill>
                <a:latin typeface="Calibri" pitchFamily="34" charset="0"/>
              </a:rPr>
              <a:t>“Having the Right People on the Bus is Key”</a:t>
            </a:r>
          </a:p>
        </p:txBody>
      </p:sp>
      <p:sp>
        <p:nvSpPr>
          <p:cNvPr id="17" name="TextBox 12"/>
          <p:cNvSpPr txBox="1">
            <a:spLocks noChangeArrowheads="1"/>
          </p:cNvSpPr>
          <p:nvPr/>
        </p:nvSpPr>
        <p:spPr bwMode="auto">
          <a:xfrm>
            <a:off x="457200" y="1828800"/>
            <a:ext cx="1524000" cy="1046440"/>
          </a:xfrm>
          <a:prstGeom prst="rect">
            <a:avLst/>
          </a:prstGeom>
          <a:noFill/>
          <a:ln w="9525">
            <a:noFill/>
            <a:miter lim="800000"/>
            <a:headEnd/>
            <a:tailEnd/>
          </a:ln>
        </p:spPr>
        <p:txBody>
          <a:bodyPr wrap="square">
            <a:prstTxWarp prst="textNoShape">
              <a:avLst/>
            </a:prstTxWarp>
            <a:spAutoFit/>
          </a:bodyPr>
          <a:lstStyle/>
          <a:p>
            <a:pPr algn="ctr"/>
            <a:r>
              <a:rPr lang="en-US" sz="1000" i="1" dirty="0"/>
              <a:t>Step 1</a:t>
            </a:r>
            <a:endParaRPr lang="en-US" sz="1000" i="1" dirty="0" smtClean="0"/>
          </a:p>
          <a:p>
            <a:pPr algn="ctr"/>
            <a:endParaRPr lang="en-US" sz="1400" b="1" dirty="0" smtClean="0"/>
          </a:p>
          <a:p>
            <a:pPr algn="ctr"/>
            <a:r>
              <a:rPr lang="en-US" sz="1400" b="1" dirty="0" smtClean="0"/>
              <a:t>Resume </a:t>
            </a:r>
          </a:p>
          <a:p>
            <a:pPr algn="ctr"/>
            <a:r>
              <a:rPr lang="en-US" sz="1400" b="1" dirty="0" smtClean="0"/>
              <a:t>Review</a:t>
            </a:r>
          </a:p>
          <a:p>
            <a:pPr algn="ctr"/>
            <a:endParaRPr lang="en-US" sz="1000" b="1" dirty="0"/>
          </a:p>
        </p:txBody>
      </p:sp>
      <p:sp>
        <p:nvSpPr>
          <p:cNvPr id="18" name="TextBox 13"/>
          <p:cNvSpPr txBox="1">
            <a:spLocks noChangeArrowheads="1"/>
          </p:cNvSpPr>
          <p:nvPr/>
        </p:nvSpPr>
        <p:spPr bwMode="auto">
          <a:xfrm>
            <a:off x="1828800" y="1828800"/>
            <a:ext cx="1524000" cy="1031051"/>
          </a:xfrm>
          <a:prstGeom prst="rect">
            <a:avLst/>
          </a:prstGeom>
          <a:noFill/>
          <a:ln w="9525">
            <a:noFill/>
            <a:miter lim="800000"/>
            <a:headEnd/>
            <a:tailEnd/>
          </a:ln>
        </p:spPr>
        <p:txBody>
          <a:bodyPr wrap="square">
            <a:prstTxWarp prst="textNoShape">
              <a:avLst/>
            </a:prstTxWarp>
            <a:spAutoFit/>
          </a:bodyPr>
          <a:lstStyle/>
          <a:p>
            <a:pPr algn="ctr"/>
            <a:r>
              <a:rPr lang="en-US" sz="900" i="1" dirty="0"/>
              <a:t>Step 2</a:t>
            </a:r>
            <a:endParaRPr lang="en-US" sz="900" i="1" dirty="0" smtClean="0"/>
          </a:p>
          <a:p>
            <a:pPr algn="ctr"/>
            <a:endParaRPr lang="en-US" sz="1400" b="1" dirty="0" smtClean="0"/>
          </a:p>
          <a:p>
            <a:pPr algn="ctr"/>
            <a:r>
              <a:rPr lang="en-US" sz="1400" b="1" dirty="0" smtClean="0"/>
              <a:t>Phone </a:t>
            </a:r>
          </a:p>
          <a:p>
            <a:pPr algn="ctr"/>
            <a:r>
              <a:rPr lang="en-US" sz="1400" b="1" dirty="0" smtClean="0"/>
              <a:t>Interview</a:t>
            </a:r>
          </a:p>
          <a:p>
            <a:pPr algn="ctr"/>
            <a:endParaRPr lang="en-US" sz="1000" b="1" dirty="0"/>
          </a:p>
        </p:txBody>
      </p:sp>
      <p:sp>
        <p:nvSpPr>
          <p:cNvPr id="19" name="TextBox 14"/>
          <p:cNvSpPr txBox="1">
            <a:spLocks noChangeArrowheads="1"/>
          </p:cNvSpPr>
          <p:nvPr/>
        </p:nvSpPr>
        <p:spPr bwMode="auto">
          <a:xfrm>
            <a:off x="3200400" y="1828800"/>
            <a:ext cx="1524000" cy="1031051"/>
          </a:xfrm>
          <a:prstGeom prst="rect">
            <a:avLst/>
          </a:prstGeom>
          <a:noFill/>
          <a:ln w="9525">
            <a:noFill/>
            <a:miter lim="800000"/>
            <a:headEnd/>
            <a:tailEnd/>
          </a:ln>
        </p:spPr>
        <p:txBody>
          <a:bodyPr wrap="square">
            <a:prstTxWarp prst="textNoShape">
              <a:avLst/>
            </a:prstTxWarp>
            <a:spAutoFit/>
          </a:bodyPr>
          <a:lstStyle/>
          <a:p>
            <a:pPr algn="ctr"/>
            <a:r>
              <a:rPr lang="en-US" sz="900" i="1" dirty="0"/>
              <a:t>Step 3</a:t>
            </a:r>
            <a:endParaRPr lang="en-US" sz="900" i="1" dirty="0" smtClean="0"/>
          </a:p>
          <a:p>
            <a:pPr algn="ctr"/>
            <a:endParaRPr lang="en-US" sz="1400" b="1" dirty="0" smtClean="0"/>
          </a:p>
          <a:p>
            <a:pPr algn="ctr"/>
            <a:r>
              <a:rPr lang="en-US" sz="1400" b="1" dirty="0" smtClean="0"/>
              <a:t>Group </a:t>
            </a:r>
          </a:p>
          <a:p>
            <a:pPr algn="ctr"/>
            <a:r>
              <a:rPr lang="en-US" sz="1400" b="1" dirty="0" smtClean="0"/>
              <a:t>Interview</a:t>
            </a:r>
          </a:p>
          <a:p>
            <a:pPr algn="ctr"/>
            <a:endParaRPr lang="en-US" sz="1000" b="1" dirty="0"/>
          </a:p>
        </p:txBody>
      </p:sp>
      <p:sp>
        <p:nvSpPr>
          <p:cNvPr id="20" name="TextBox 15"/>
          <p:cNvSpPr txBox="1">
            <a:spLocks noChangeArrowheads="1"/>
          </p:cNvSpPr>
          <p:nvPr/>
        </p:nvSpPr>
        <p:spPr bwMode="auto">
          <a:xfrm>
            <a:off x="4495800" y="1828800"/>
            <a:ext cx="1600200" cy="1031051"/>
          </a:xfrm>
          <a:prstGeom prst="rect">
            <a:avLst/>
          </a:prstGeom>
          <a:noFill/>
          <a:ln w="9525">
            <a:noFill/>
            <a:miter lim="800000"/>
            <a:headEnd/>
            <a:tailEnd/>
          </a:ln>
        </p:spPr>
        <p:txBody>
          <a:bodyPr>
            <a:prstTxWarp prst="textNoShape">
              <a:avLst/>
            </a:prstTxWarp>
            <a:spAutoFit/>
          </a:bodyPr>
          <a:lstStyle/>
          <a:p>
            <a:pPr algn="ctr"/>
            <a:r>
              <a:rPr lang="en-US" sz="900" i="1" dirty="0">
                <a:solidFill>
                  <a:schemeClr val="bg1"/>
                </a:solidFill>
              </a:rPr>
              <a:t>Step 4</a:t>
            </a:r>
          </a:p>
          <a:p>
            <a:pPr algn="ctr"/>
            <a:r>
              <a:rPr lang="en-US" sz="1400" b="1" dirty="0">
                <a:solidFill>
                  <a:schemeClr val="bg1"/>
                </a:solidFill>
              </a:rPr>
              <a:t>Sample</a:t>
            </a:r>
            <a:r>
              <a:rPr lang="en-US" sz="1400" b="1" dirty="0" smtClean="0">
                <a:solidFill>
                  <a:schemeClr val="bg1"/>
                </a:solidFill>
              </a:rPr>
              <a:t> </a:t>
            </a:r>
          </a:p>
          <a:p>
            <a:pPr algn="ctr"/>
            <a:r>
              <a:rPr lang="en-US" sz="1400" b="1" dirty="0" smtClean="0">
                <a:solidFill>
                  <a:schemeClr val="bg1"/>
                </a:solidFill>
              </a:rPr>
              <a:t>Lesson</a:t>
            </a:r>
            <a:endParaRPr lang="en-US" sz="1400" b="1" dirty="0">
              <a:solidFill>
                <a:schemeClr val="bg1"/>
              </a:solidFill>
            </a:endParaRPr>
          </a:p>
          <a:p>
            <a:pPr algn="ctr"/>
            <a:r>
              <a:rPr lang="en-US" sz="1400" b="1" dirty="0">
                <a:solidFill>
                  <a:schemeClr val="bg1"/>
                </a:solidFill>
              </a:rPr>
              <a:t>at School</a:t>
            </a:r>
            <a:endParaRPr lang="en-US" sz="1400" b="1" dirty="0" smtClean="0">
              <a:solidFill>
                <a:schemeClr val="bg1"/>
              </a:solidFill>
            </a:endParaRPr>
          </a:p>
          <a:p>
            <a:pPr algn="ctr"/>
            <a:endParaRPr lang="en-US" sz="1000" b="1" dirty="0">
              <a:solidFill>
                <a:schemeClr val="bg1"/>
              </a:solidFill>
            </a:endParaRPr>
          </a:p>
        </p:txBody>
      </p:sp>
      <p:sp>
        <p:nvSpPr>
          <p:cNvPr id="21" name="TextBox 16"/>
          <p:cNvSpPr txBox="1">
            <a:spLocks noChangeArrowheads="1"/>
          </p:cNvSpPr>
          <p:nvPr/>
        </p:nvSpPr>
        <p:spPr bwMode="auto">
          <a:xfrm>
            <a:off x="5943600" y="1828800"/>
            <a:ext cx="1600200" cy="1646605"/>
          </a:xfrm>
          <a:prstGeom prst="rect">
            <a:avLst/>
          </a:prstGeom>
          <a:noFill/>
          <a:ln w="9525">
            <a:noFill/>
            <a:miter lim="800000"/>
            <a:headEnd/>
            <a:tailEnd/>
          </a:ln>
        </p:spPr>
        <p:txBody>
          <a:bodyPr wrap="square">
            <a:prstTxWarp prst="textNoShape">
              <a:avLst/>
            </a:prstTxWarp>
            <a:spAutoFit/>
          </a:bodyPr>
          <a:lstStyle/>
          <a:p>
            <a:pPr algn="ctr"/>
            <a:r>
              <a:rPr lang="en-US" sz="900" b="1" i="1" dirty="0">
                <a:solidFill>
                  <a:schemeClr val="bg1"/>
                </a:solidFill>
              </a:rPr>
              <a:t>Step 5</a:t>
            </a:r>
          </a:p>
          <a:p>
            <a:pPr algn="ctr"/>
            <a:r>
              <a:rPr lang="en-US" sz="1400" b="1" dirty="0">
                <a:solidFill>
                  <a:schemeClr val="bg1"/>
                </a:solidFill>
              </a:rPr>
              <a:t>Student /</a:t>
            </a:r>
          </a:p>
          <a:p>
            <a:pPr algn="ctr"/>
            <a:r>
              <a:rPr lang="en-US" sz="1400" b="1" dirty="0">
                <a:solidFill>
                  <a:schemeClr val="bg1"/>
                </a:solidFill>
              </a:rPr>
              <a:t>Community</a:t>
            </a:r>
          </a:p>
          <a:p>
            <a:pPr algn="ctr"/>
            <a:r>
              <a:rPr lang="en-US" sz="1400" b="1" dirty="0">
                <a:solidFill>
                  <a:schemeClr val="bg1"/>
                </a:solidFill>
              </a:rPr>
              <a:t> Interview</a:t>
            </a:r>
          </a:p>
          <a:p>
            <a:pPr algn="ctr"/>
            <a:endParaRPr lang="en-US" sz="1000" b="1" dirty="0"/>
          </a:p>
          <a:p>
            <a:pPr algn="ctr"/>
            <a:endParaRPr lang="en-US" sz="1000" b="1" dirty="0"/>
          </a:p>
          <a:p>
            <a:pPr algn="ctr"/>
            <a:endParaRPr lang="en-US" sz="1000" b="1" dirty="0"/>
          </a:p>
          <a:p>
            <a:pPr algn="ctr"/>
            <a:endParaRPr lang="en-US" sz="1000" b="1" dirty="0"/>
          </a:p>
          <a:p>
            <a:endParaRPr lang="en-US" sz="1000" dirty="0"/>
          </a:p>
        </p:txBody>
      </p:sp>
      <p:sp>
        <p:nvSpPr>
          <p:cNvPr id="22" name="TextBox 17"/>
          <p:cNvSpPr txBox="1">
            <a:spLocks noChangeArrowheads="1"/>
          </p:cNvSpPr>
          <p:nvPr/>
        </p:nvSpPr>
        <p:spPr bwMode="auto">
          <a:xfrm>
            <a:off x="7315200" y="1828800"/>
            <a:ext cx="1447800" cy="1184940"/>
          </a:xfrm>
          <a:prstGeom prst="rect">
            <a:avLst/>
          </a:prstGeom>
          <a:noFill/>
          <a:ln w="9525">
            <a:noFill/>
            <a:miter lim="800000"/>
            <a:headEnd/>
            <a:tailEnd/>
          </a:ln>
        </p:spPr>
        <p:txBody>
          <a:bodyPr wrap="square">
            <a:prstTxWarp prst="textNoShape">
              <a:avLst/>
            </a:prstTxWarp>
            <a:spAutoFit/>
          </a:bodyPr>
          <a:lstStyle/>
          <a:p>
            <a:pPr algn="ctr"/>
            <a:r>
              <a:rPr lang="en-US" sz="900" i="1" dirty="0">
                <a:solidFill>
                  <a:schemeClr val="bg1"/>
                </a:solidFill>
              </a:rPr>
              <a:t>Step 6</a:t>
            </a:r>
            <a:endParaRPr lang="en-US" sz="900" i="1" dirty="0" smtClean="0">
              <a:solidFill>
                <a:schemeClr val="bg1"/>
              </a:solidFill>
            </a:endParaRPr>
          </a:p>
          <a:p>
            <a:pPr algn="ctr"/>
            <a:endParaRPr lang="en-US" sz="1400" b="1" dirty="0" smtClean="0">
              <a:solidFill>
                <a:schemeClr val="bg1"/>
              </a:solidFill>
            </a:endParaRPr>
          </a:p>
          <a:p>
            <a:pPr algn="ctr"/>
            <a:r>
              <a:rPr lang="en-US" sz="1400" b="1" dirty="0" smtClean="0">
                <a:solidFill>
                  <a:schemeClr val="bg1"/>
                </a:solidFill>
              </a:rPr>
              <a:t>Reference </a:t>
            </a:r>
            <a:endParaRPr lang="en-US" sz="1400" b="1" dirty="0">
              <a:solidFill>
                <a:schemeClr val="bg1"/>
              </a:solidFill>
            </a:endParaRPr>
          </a:p>
          <a:p>
            <a:pPr algn="ctr"/>
            <a:r>
              <a:rPr lang="en-US" sz="1400" b="1" dirty="0">
                <a:solidFill>
                  <a:schemeClr val="bg1"/>
                </a:solidFill>
              </a:rPr>
              <a:t>Checks</a:t>
            </a:r>
          </a:p>
          <a:p>
            <a:pPr algn="ctr"/>
            <a:endParaRPr lang="en-US" sz="1000" b="1" dirty="0" smtClean="0">
              <a:solidFill>
                <a:schemeClr val="bg1"/>
              </a:solidFill>
            </a:endParaRPr>
          </a:p>
          <a:p>
            <a:endParaRPr lang="en-US" sz="1000" dirty="0">
              <a:solidFill>
                <a:schemeClr val="bg1"/>
              </a:solidFill>
            </a:endParaRPr>
          </a:p>
        </p:txBody>
      </p:sp>
      <p:sp>
        <p:nvSpPr>
          <p:cNvPr id="23" name="TextBox 22"/>
          <p:cNvSpPr txBox="1"/>
          <p:nvPr/>
        </p:nvSpPr>
        <p:spPr>
          <a:xfrm>
            <a:off x="228600" y="3733800"/>
            <a:ext cx="84582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i="1" dirty="0" smtClean="0"/>
              <a:t>Job Embedded Professional Development – “Building Capacity for Sustainable Change” </a:t>
            </a:r>
            <a:endParaRPr lang="en-US" b="1" i="1" dirty="0"/>
          </a:p>
        </p:txBody>
      </p:sp>
      <p:sp>
        <p:nvSpPr>
          <p:cNvPr id="24" name="TextBox 23"/>
          <p:cNvSpPr txBox="1"/>
          <p:nvPr/>
        </p:nvSpPr>
        <p:spPr>
          <a:xfrm>
            <a:off x="228600" y="4343400"/>
            <a:ext cx="228600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dirty="0" smtClean="0"/>
              <a:t>Leadership Development Institute</a:t>
            </a:r>
            <a:endParaRPr lang="en-US" b="1" dirty="0"/>
          </a:p>
        </p:txBody>
      </p:sp>
      <p:sp>
        <p:nvSpPr>
          <p:cNvPr id="25" name="TextBox 24"/>
          <p:cNvSpPr txBox="1"/>
          <p:nvPr/>
        </p:nvSpPr>
        <p:spPr>
          <a:xfrm>
            <a:off x="3429000" y="4343400"/>
            <a:ext cx="228600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dirty="0" smtClean="0"/>
              <a:t>Summer </a:t>
            </a:r>
          </a:p>
          <a:p>
            <a:pPr algn="ctr"/>
            <a:r>
              <a:rPr lang="en-US" b="1" dirty="0" smtClean="0"/>
              <a:t>Foundations </a:t>
            </a:r>
          </a:p>
          <a:p>
            <a:pPr algn="ctr"/>
            <a:r>
              <a:rPr lang="en-US" b="1" dirty="0" smtClean="0"/>
              <a:t>Institute</a:t>
            </a:r>
            <a:endParaRPr lang="en-US" b="1" dirty="0"/>
          </a:p>
        </p:txBody>
      </p:sp>
      <p:sp>
        <p:nvSpPr>
          <p:cNvPr id="26" name="TextBox 25"/>
          <p:cNvSpPr txBox="1"/>
          <p:nvPr/>
        </p:nvSpPr>
        <p:spPr>
          <a:xfrm>
            <a:off x="6324600" y="4343400"/>
            <a:ext cx="236220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dirty="0" smtClean="0"/>
              <a:t>Weekly Professional Development </a:t>
            </a:r>
          </a:p>
          <a:p>
            <a:pPr algn="ctr"/>
            <a:r>
              <a:rPr lang="en-US" b="1" dirty="0" smtClean="0"/>
              <a:t>Sessions</a:t>
            </a:r>
            <a:endParaRPr lang="en-US" b="1" dirty="0"/>
          </a:p>
        </p:txBody>
      </p:sp>
      <p:sp>
        <p:nvSpPr>
          <p:cNvPr id="27" name="TextBox 26"/>
          <p:cNvSpPr txBox="1"/>
          <p:nvPr/>
        </p:nvSpPr>
        <p:spPr>
          <a:xfrm>
            <a:off x="1066800" y="5791200"/>
            <a:ext cx="304800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smtClean="0"/>
              <a:t>Turnaround Interventionists</a:t>
            </a:r>
          </a:p>
          <a:p>
            <a:pPr algn="ctr"/>
            <a:r>
              <a:rPr lang="en-US" i="1" dirty="0" smtClean="0"/>
              <a:t>Coaching &amp; Modeling</a:t>
            </a:r>
            <a:endParaRPr lang="en-US" i="1" dirty="0"/>
          </a:p>
        </p:txBody>
      </p:sp>
      <p:sp>
        <p:nvSpPr>
          <p:cNvPr id="28" name="TextBox 27"/>
          <p:cNvSpPr txBox="1"/>
          <p:nvPr/>
        </p:nvSpPr>
        <p:spPr>
          <a:xfrm>
            <a:off x="4495800" y="5791200"/>
            <a:ext cx="304800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smtClean="0"/>
              <a:t>Performance </a:t>
            </a:r>
          </a:p>
          <a:p>
            <a:pPr algn="ctr"/>
            <a:r>
              <a:rPr lang="en-US" dirty="0" smtClean="0"/>
              <a:t>Management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457200" y="274638"/>
            <a:ext cx="8229600" cy="715962"/>
          </a:xfrm>
        </p:spPr>
        <p:txBody>
          <a:bodyPr/>
          <a:lstStyle/>
          <a:p>
            <a:r>
              <a:rPr lang="en-US" sz="3200" dirty="0" smtClean="0"/>
              <a:t>Bringing Change to Scale</a:t>
            </a:r>
          </a:p>
        </p:txBody>
      </p:sp>
      <p:pic>
        <p:nvPicPr>
          <p:cNvPr id="60420" name="Picture 4"/>
          <p:cNvPicPr>
            <a:picLocks noChangeAspect="1" noChangeArrowheads="1"/>
          </p:cNvPicPr>
          <p:nvPr/>
        </p:nvPicPr>
        <p:blipFill>
          <a:blip r:embed="rId2"/>
          <a:srcRect/>
          <a:stretch>
            <a:fillRect/>
          </a:stretch>
        </p:blipFill>
        <p:spPr bwMode="auto">
          <a:xfrm>
            <a:off x="381000" y="990600"/>
            <a:ext cx="84582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457200" y="274638"/>
            <a:ext cx="8229600" cy="715962"/>
          </a:xfrm>
        </p:spPr>
        <p:txBody>
          <a:bodyPr/>
          <a:lstStyle/>
          <a:p>
            <a:r>
              <a:rPr lang="en-US" sz="3200" dirty="0" smtClean="0"/>
              <a:t>Contact Information</a:t>
            </a:r>
          </a:p>
        </p:txBody>
      </p:sp>
      <p:sp>
        <p:nvSpPr>
          <p:cNvPr id="4" name="TextBox 3"/>
          <p:cNvSpPr txBox="1"/>
          <p:nvPr/>
        </p:nvSpPr>
        <p:spPr>
          <a:xfrm>
            <a:off x="609600" y="2209800"/>
            <a:ext cx="3200400" cy="1569660"/>
          </a:xfrm>
          <a:prstGeom prst="rect">
            <a:avLst/>
          </a:prstGeom>
          <a:noFill/>
        </p:spPr>
        <p:txBody>
          <a:bodyPr wrap="square" rtlCol="0">
            <a:spAutoFit/>
          </a:bodyPr>
          <a:lstStyle/>
          <a:p>
            <a:r>
              <a:rPr lang="en-US" sz="2400" dirty="0" smtClean="0"/>
              <a:t>Don Fraynd, PhD</a:t>
            </a:r>
          </a:p>
          <a:p>
            <a:r>
              <a:rPr lang="en-US" dirty="0" smtClean="0"/>
              <a:t>Turnaround Officer</a:t>
            </a:r>
          </a:p>
          <a:p>
            <a:r>
              <a:rPr lang="en-US" i="1" dirty="0" smtClean="0"/>
              <a:t>Chicago Public Schools </a:t>
            </a:r>
          </a:p>
          <a:p>
            <a:r>
              <a:rPr lang="en-US" i="1" dirty="0" smtClean="0"/>
              <a:t>Office of School Improvement</a:t>
            </a:r>
          </a:p>
          <a:p>
            <a:r>
              <a:rPr lang="en-US" i="1" dirty="0" smtClean="0"/>
              <a:t>djfraynd@cps.k12.il.us</a:t>
            </a:r>
            <a:endParaRPr lang="en-US" i="1" dirty="0"/>
          </a:p>
        </p:txBody>
      </p:sp>
      <p:sp>
        <p:nvSpPr>
          <p:cNvPr id="5" name="TextBox 4"/>
          <p:cNvSpPr txBox="1"/>
          <p:nvPr/>
        </p:nvSpPr>
        <p:spPr>
          <a:xfrm>
            <a:off x="5105400" y="2209800"/>
            <a:ext cx="3581400" cy="1908215"/>
          </a:xfrm>
          <a:prstGeom prst="rect">
            <a:avLst/>
          </a:prstGeom>
          <a:noFill/>
        </p:spPr>
        <p:txBody>
          <a:bodyPr wrap="square" rtlCol="0">
            <a:spAutoFit/>
          </a:bodyPr>
          <a:lstStyle/>
          <a:p>
            <a:r>
              <a:rPr lang="en-US" sz="2400" dirty="0" smtClean="0"/>
              <a:t>Randel Josserand</a:t>
            </a:r>
          </a:p>
          <a:p>
            <a:r>
              <a:rPr lang="en-US" dirty="0" smtClean="0"/>
              <a:t>Director of School Development</a:t>
            </a:r>
          </a:p>
          <a:p>
            <a:r>
              <a:rPr lang="en-US" i="1" dirty="0" smtClean="0"/>
              <a:t>Chicago Public Schools </a:t>
            </a:r>
          </a:p>
          <a:p>
            <a:r>
              <a:rPr lang="en-US" i="1" dirty="0" smtClean="0"/>
              <a:t>Office of School Improvement</a:t>
            </a:r>
          </a:p>
          <a:p>
            <a:r>
              <a:rPr lang="en-US" i="1" dirty="0" smtClean="0"/>
              <a:t>rbjosserand@cps.k12.il.us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sz="4800" dirty="0" smtClean="0"/>
              <a:t>2,000 high schools produce </a:t>
            </a:r>
            <a:br>
              <a:rPr lang="en-US" sz="4800" dirty="0" smtClean="0"/>
            </a:br>
            <a:r>
              <a:rPr lang="en-US" sz="4800" dirty="0" smtClean="0"/>
              <a:t>half the nation’s dropouts</a:t>
            </a:r>
            <a:r>
              <a:rPr lang="en-US" sz="3200" dirty="0" smtClean="0"/>
              <a:t> </a:t>
            </a:r>
          </a:p>
        </p:txBody>
      </p:sp>
      <p:sp>
        <p:nvSpPr>
          <p:cNvPr id="52227" name="AutoShape 4"/>
          <p:cNvSpPr>
            <a:spLocks noChangeAspect="1" noChangeArrowheads="1" noTextEdit="1"/>
          </p:cNvSpPr>
          <p:nvPr/>
        </p:nvSpPr>
        <p:spPr bwMode="auto">
          <a:xfrm>
            <a:off x="909638" y="2014538"/>
            <a:ext cx="7324725" cy="3695700"/>
          </a:xfrm>
          <a:prstGeom prst="rect">
            <a:avLst/>
          </a:prstGeom>
          <a:noFill/>
          <a:ln w="9525">
            <a:noFill/>
            <a:miter lim="800000"/>
            <a:headEnd/>
            <a:tailEnd/>
          </a:ln>
        </p:spPr>
        <p:txBody>
          <a:bodyPr/>
          <a:lstStyle/>
          <a:p>
            <a:endParaRPr lang="en-US" dirty="0"/>
          </a:p>
        </p:txBody>
      </p:sp>
      <p:sp>
        <p:nvSpPr>
          <p:cNvPr id="52228" name="Rectangle 15"/>
          <p:cNvSpPr>
            <a:spLocks noChangeArrowheads="1"/>
          </p:cNvSpPr>
          <p:nvPr/>
        </p:nvSpPr>
        <p:spPr bwMode="auto">
          <a:xfrm>
            <a:off x="1738313" y="4233863"/>
            <a:ext cx="781050" cy="809625"/>
          </a:xfrm>
          <a:prstGeom prst="rect">
            <a:avLst/>
          </a:prstGeom>
          <a:solidFill>
            <a:srgbClr val="9999FF"/>
          </a:solidFill>
          <a:ln w="9525">
            <a:solidFill>
              <a:srgbClr val="000000"/>
            </a:solidFill>
            <a:miter lim="800000"/>
            <a:headEnd/>
            <a:tailEnd/>
          </a:ln>
        </p:spPr>
        <p:txBody>
          <a:bodyPr/>
          <a:lstStyle/>
          <a:p>
            <a:endParaRPr lang="en-US" sz="1600" dirty="0">
              <a:latin typeface="Gill Sans MT" pitchFamily="34" charset="0"/>
            </a:endParaRPr>
          </a:p>
        </p:txBody>
      </p:sp>
      <p:sp>
        <p:nvSpPr>
          <p:cNvPr id="52229" name="Rectangle 16"/>
          <p:cNvSpPr>
            <a:spLocks noChangeArrowheads="1"/>
          </p:cNvSpPr>
          <p:nvPr/>
        </p:nvSpPr>
        <p:spPr bwMode="auto">
          <a:xfrm>
            <a:off x="3062288" y="4300538"/>
            <a:ext cx="781050" cy="742950"/>
          </a:xfrm>
          <a:prstGeom prst="rect">
            <a:avLst/>
          </a:prstGeom>
          <a:solidFill>
            <a:srgbClr val="9999FF"/>
          </a:solidFill>
          <a:ln w="9525">
            <a:solidFill>
              <a:srgbClr val="000000"/>
            </a:solidFill>
            <a:miter lim="800000"/>
            <a:headEnd/>
            <a:tailEnd/>
          </a:ln>
        </p:spPr>
        <p:txBody>
          <a:bodyPr/>
          <a:lstStyle/>
          <a:p>
            <a:endParaRPr lang="en-US" sz="1600" dirty="0">
              <a:latin typeface="Gill Sans MT" pitchFamily="34" charset="0"/>
            </a:endParaRPr>
          </a:p>
        </p:txBody>
      </p:sp>
      <p:sp>
        <p:nvSpPr>
          <p:cNvPr id="52230" name="Rectangle 17"/>
          <p:cNvSpPr>
            <a:spLocks noChangeArrowheads="1"/>
          </p:cNvSpPr>
          <p:nvPr/>
        </p:nvSpPr>
        <p:spPr bwMode="auto">
          <a:xfrm>
            <a:off x="4386263" y="3957638"/>
            <a:ext cx="781050" cy="1085850"/>
          </a:xfrm>
          <a:prstGeom prst="rect">
            <a:avLst/>
          </a:prstGeom>
          <a:solidFill>
            <a:srgbClr val="9999FF"/>
          </a:solidFill>
          <a:ln w="9525">
            <a:solidFill>
              <a:srgbClr val="000000"/>
            </a:solidFill>
            <a:miter lim="800000"/>
            <a:headEnd/>
            <a:tailEnd/>
          </a:ln>
        </p:spPr>
        <p:txBody>
          <a:bodyPr/>
          <a:lstStyle/>
          <a:p>
            <a:endParaRPr lang="en-US" sz="1600" dirty="0">
              <a:latin typeface="Gill Sans MT" pitchFamily="34" charset="0"/>
            </a:endParaRPr>
          </a:p>
        </p:txBody>
      </p:sp>
      <p:sp>
        <p:nvSpPr>
          <p:cNvPr id="52231" name="Rectangle 18"/>
          <p:cNvSpPr>
            <a:spLocks noChangeArrowheads="1"/>
          </p:cNvSpPr>
          <p:nvPr/>
        </p:nvSpPr>
        <p:spPr bwMode="auto">
          <a:xfrm>
            <a:off x="5710238" y="3843338"/>
            <a:ext cx="781050" cy="1200150"/>
          </a:xfrm>
          <a:prstGeom prst="rect">
            <a:avLst/>
          </a:prstGeom>
          <a:solidFill>
            <a:srgbClr val="9999FF"/>
          </a:solidFill>
          <a:ln w="9525">
            <a:solidFill>
              <a:srgbClr val="000000"/>
            </a:solidFill>
            <a:miter lim="800000"/>
            <a:headEnd/>
            <a:tailEnd/>
          </a:ln>
        </p:spPr>
        <p:txBody>
          <a:bodyPr/>
          <a:lstStyle/>
          <a:p>
            <a:endParaRPr lang="en-US" sz="1600" dirty="0">
              <a:latin typeface="Gill Sans MT" pitchFamily="34" charset="0"/>
            </a:endParaRPr>
          </a:p>
        </p:txBody>
      </p:sp>
      <p:sp>
        <p:nvSpPr>
          <p:cNvPr id="52232" name="Rectangle 19"/>
          <p:cNvSpPr>
            <a:spLocks noChangeArrowheads="1"/>
          </p:cNvSpPr>
          <p:nvPr/>
        </p:nvSpPr>
        <p:spPr bwMode="auto">
          <a:xfrm>
            <a:off x="7034213" y="3024188"/>
            <a:ext cx="781050" cy="2019300"/>
          </a:xfrm>
          <a:prstGeom prst="rect">
            <a:avLst/>
          </a:prstGeom>
          <a:solidFill>
            <a:srgbClr val="9999FF"/>
          </a:solidFill>
          <a:ln w="9525">
            <a:solidFill>
              <a:srgbClr val="000000"/>
            </a:solidFill>
            <a:miter lim="800000"/>
            <a:headEnd/>
            <a:tailEnd/>
          </a:ln>
        </p:spPr>
        <p:txBody>
          <a:bodyPr/>
          <a:lstStyle/>
          <a:p>
            <a:endParaRPr lang="en-US" sz="1600" dirty="0">
              <a:latin typeface="Gill Sans MT" pitchFamily="34" charset="0"/>
            </a:endParaRPr>
          </a:p>
        </p:txBody>
      </p:sp>
      <p:sp>
        <p:nvSpPr>
          <p:cNvPr id="52233" name="Line 20"/>
          <p:cNvSpPr>
            <a:spLocks noChangeShapeType="1"/>
          </p:cNvSpPr>
          <p:nvPr/>
        </p:nvSpPr>
        <p:spPr bwMode="auto">
          <a:xfrm>
            <a:off x="1471613" y="2624138"/>
            <a:ext cx="1587" cy="2419350"/>
          </a:xfrm>
          <a:prstGeom prst="line">
            <a:avLst/>
          </a:prstGeom>
          <a:noFill/>
          <a:ln w="0">
            <a:solidFill>
              <a:srgbClr val="000000"/>
            </a:solidFill>
            <a:round/>
            <a:headEnd/>
            <a:tailEnd/>
          </a:ln>
        </p:spPr>
        <p:txBody>
          <a:bodyPr/>
          <a:lstStyle/>
          <a:p>
            <a:endParaRPr lang="en-US" dirty="0"/>
          </a:p>
        </p:txBody>
      </p:sp>
      <p:sp>
        <p:nvSpPr>
          <p:cNvPr id="52234" name="Line 21"/>
          <p:cNvSpPr>
            <a:spLocks noChangeShapeType="1"/>
          </p:cNvSpPr>
          <p:nvPr/>
        </p:nvSpPr>
        <p:spPr bwMode="auto">
          <a:xfrm>
            <a:off x="1433513" y="5043488"/>
            <a:ext cx="38100" cy="1587"/>
          </a:xfrm>
          <a:prstGeom prst="line">
            <a:avLst/>
          </a:prstGeom>
          <a:noFill/>
          <a:ln w="0">
            <a:solidFill>
              <a:srgbClr val="000000"/>
            </a:solidFill>
            <a:round/>
            <a:headEnd/>
            <a:tailEnd/>
          </a:ln>
        </p:spPr>
        <p:txBody>
          <a:bodyPr/>
          <a:lstStyle/>
          <a:p>
            <a:endParaRPr lang="en-US" dirty="0"/>
          </a:p>
        </p:txBody>
      </p:sp>
      <p:sp>
        <p:nvSpPr>
          <p:cNvPr id="52235" name="Line 22"/>
          <p:cNvSpPr>
            <a:spLocks noChangeShapeType="1"/>
          </p:cNvSpPr>
          <p:nvPr/>
        </p:nvSpPr>
        <p:spPr bwMode="auto">
          <a:xfrm>
            <a:off x="1433513" y="4643438"/>
            <a:ext cx="38100" cy="1587"/>
          </a:xfrm>
          <a:prstGeom prst="line">
            <a:avLst/>
          </a:prstGeom>
          <a:noFill/>
          <a:ln w="0">
            <a:solidFill>
              <a:srgbClr val="000000"/>
            </a:solidFill>
            <a:round/>
            <a:headEnd/>
            <a:tailEnd/>
          </a:ln>
        </p:spPr>
        <p:txBody>
          <a:bodyPr/>
          <a:lstStyle/>
          <a:p>
            <a:endParaRPr lang="en-US" dirty="0"/>
          </a:p>
        </p:txBody>
      </p:sp>
      <p:sp>
        <p:nvSpPr>
          <p:cNvPr id="52236" name="Line 23"/>
          <p:cNvSpPr>
            <a:spLocks noChangeShapeType="1"/>
          </p:cNvSpPr>
          <p:nvPr/>
        </p:nvSpPr>
        <p:spPr bwMode="auto">
          <a:xfrm>
            <a:off x="1433513" y="4233863"/>
            <a:ext cx="38100" cy="1587"/>
          </a:xfrm>
          <a:prstGeom prst="line">
            <a:avLst/>
          </a:prstGeom>
          <a:noFill/>
          <a:ln w="0">
            <a:solidFill>
              <a:srgbClr val="000000"/>
            </a:solidFill>
            <a:round/>
            <a:headEnd/>
            <a:tailEnd/>
          </a:ln>
        </p:spPr>
        <p:txBody>
          <a:bodyPr/>
          <a:lstStyle/>
          <a:p>
            <a:endParaRPr lang="en-US" dirty="0"/>
          </a:p>
        </p:txBody>
      </p:sp>
      <p:sp>
        <p:nvSpPr>
          <p:cNvPr id="52237" name="Line 24"/>
          <p:cNvSpPr>
            <a:spLocks noChangeShapeType="1"/>
          </p:cNvSpPr>
          <p:nvPr/>
        </p:nvSpPr>
        <p:spPr bwMode="auto">
          <a:xfrm>
            <a:off x="1433513" y="3833813"/>
            <a:ext cx="38100" cy="1587"/>
          </a:xfrm>
          <a:prstGeom prst="line">
            <a:avLst/>
          </a:prstGeom>
          <a:noFill/>
          <a:ln w="0">
            <a:solidFill>
              <a:srgbClr val="000000"/>
            </a:solidFill>
            <a:round/>
            <a:headEnd/>
            <a:tailEnd/>
          </a:ln>
        </p:spPr>
        <p:txBody>
          <a:bodyPr/>
          <a:lstStyle/>
          <a:p>
            <a:endParaRPr lang="en-US" dirty="0"/>
          </a:p>
        </p:txBody>
      </p:sp>
      <p:sp>
        <p:nvSpPr>
          <p:cNvPr id="52238" name="Line 25"/>
          <p:cNvSpPr>
            <a:spLocks noChangeShapeType="1"/>
          </p:cNvSpPr>
          <p:nvPr/>
        </p:nvSpPr>
        <p:spPr bwMode="auto">
          <a:xfrm>
            <a:off x="1433513" y="3433763"/>
            <a:ext cx="38100" cy="1587"/>
          </a:xfrm>
          <a:prstGeom prst="line">
            <a:avLst/>
          </a:prstGeom>
          <a:noFill/>
          <a:ln w="0">
            <a:solidFill>
              <a:srgbClr val="000000"/>
            </a:solidFill>
            <a:round/>
            <a:headEnd/>
            <a:tailEnd/>
          </a:ln>
        </p:spPr>
        <p:txBody>
          <a:bodyPr/>
          <a:lstStyle/>
          <a:p>
            <a:endParaRPr lang="en-US" dirty="0"/>
          </a:p>
        </p:txBody>
      </p:sp>
      <p:sp>
        <p:nvSpPr>
          <p:cNvPr id="52239" name="Line 26"/>
          <p:cNvSpPr>
            <a:spLocks noChangeShapeType="1"/>
          </p:cNvSpPr>
          <p:nvPr/>
        </p:nvSpPr>
        <p:spPr bwMode="auto">
          <a:xfrm>
            <a:off x="1433513" y="3024188"/>
            <a:ext cx="38100" cy="1587"/>
          </a:xfrm>
          <a:prstGeom prst="line">
            <a:avLst/>
          </a:prstGeom>
          <a:noFill/>
          <a:ln w="0">
            <a:solidFill>
              <a:srgbClr val="000000"/>
            </a:solidFill>
            <a:round/>
            <a:headEnd/>
            <a:tailEnd/>
          </a:ln>
        </p:spPr>
        <p:txBody>
          <a:bodyPr/>
          <a:lstStyle/>
          <a:p>
            <a:endParaRPr lang="en-US" dirty="0"/>
          </a:p>
        </p:txBody>
      </p:sp>
      <p:sp>
        <p:nvSpPr>
          <p:cNvPr id="52240" name="Line 27"/>
          <p:cNvSpPr>
            <a:spLocks noChangeShapeType="1"/>
          </p:cNvSpPr>
          <p:nvPr/>
        </p:nvSpPr>
        <p:spPr bwMode="auto">
          <a:xfrm>
            <a:off x="1433513" y="2624138"/>
            <a:ext cx="38100" cy="1587"/>
          </a:xfrm>
          <a:prstGeom prst="line">
            <a:avLst/>
          </a:prstGeom>
          <a:noFill/>
          <a:ln w="0">
            <a:solidFill>
              <a:srgbClr val="000000"/>
            </a:solidFill>
            <a:round/>
            <a:headEnd/>
            <a:tailEnd/>
          </a:ln>
        </p:spPr>
        <p:txBody>
          <a:bodyPr/>
          <a:lstStyle/>
          <a:p>
            <a:endParaRPr lang="en-US" dirty="0"/>
          </a:p>
        </p:txBody>
      </p:sp>
      <p:sp>
        <p:nvSpPr>
          <p:cNvPr id="52241" name="Line 28"/>
          <p:cNvSpPr>
            <a:spLocks noChangeShapeType="1"/>
          </p:cNvSpPr>
          <p:nvPr/>
        </p:nvSpPr>
        <p:spPr bwMode="auto">
          <a:xfrm>
            <a:off x="1471613" y="5043488"/>
            <a:ext cx="6619875" cy="1587"/>
          </a:xfrm>
          <a:prstGeom prst="line">
            <a:avLst/>
          </a:prstGeom>
          <a:noFill/>
          <a:ln w="0">
            <a:solidFill>
              <a:srgbClr val="000000"/>
            </a:solidFill>
            <a:round/>
            <a:headEnd/>
            <a:tailEnd/>
          </a:ln>
        </p:spPr>
        <p:txBody>
          <a:bodyPr/>
          <a:lstStyle/>
          <a:p>
            <a:endParaRPr lang="en-US" dirty="0"/>
          </a:p>
        </p:txBody>
      </p:sp>
      <p:sp>
        <p:nvSpPr>
          <p:cNvPr id="52242" name="Line 29"/>
          <p:cNvSpPr>
            <a:spLocks noChangeShapeType="1"/>
          </p:cNvSpPr>
          <p:nvPr/>
        </p:nvSpPr>
        <p:spPr bwMode="auto">
          <a:xfrm flipV="1">
            <a:off x="1471613" y="5043488"/>
            <a:ext cx="1587" cy="38100"/>
          </a:xfrm>
          <a:prstGeom prst="line">
            <a:avLst/>
          </a:prstGeom>
          <a:noFill/>
          <a:ln w="0">
            <a:solidFill>
              <a:srgbClr val="000000"/>
            </a:solidFill>
            <a:round/>
            <a:headEnd/>
            <a:tailEnd/>
          </a:ln>
        </p:spPr>
        <p:txBody>
          <a:bodyPr/>
          <a:lstStyle/>
          <a:p>
            <a:endParaRPr lang="en-US" dirty="0"/>
          </a:p>
        </p:txBody>
      </p:sp>
      <p:sp>
        <p:nvSpPr>
          <p:cNvPr id="52243" name="Line 30"/>
          <p:cNvSpPr>
            <a:spLocks noChangeShapeType="1"/>
          </p:cNvSpPr>
          <p:nvPr/>
        </p:nvSpPr>
        <p:spPr bwMode="auto">
          <a:xfrm flipV="1">
            <a:off x="2795588" y="5043488"/>
            <a:ext cx="1587" cy="38100"/>
          </a:xfrm>
          <a:prstGeom prst="line">
            <a:avLst/>
          </a:prstGeom>
          <a:noFill/>
          <a:ln w="0">
            <a:solidFill>
              <a:srgbClr val="000000"/>
            </a:solidFill>
            <a:round/>
            <a:headEnd/>
            <a:tailEnd/>
          </a:ln>
        </p:spPr>
        <p:txBody>
          <a:bodyPr/>
          <a:lstStyle/>
          <a:p>
            <a:endParaRPr lang="en-US" dirty="0"/>
          </a:p>
        </p:txBody>
      </p:sp>
      <p:sp>
        <p:nvSpPr>
          <p:cNvPr id="52244" name="Line 31"/>
          <p:cNvSpPr>
            <a:spLocks noChangeShapeType="1"/>
          </p:cNvSpPr>
          <p:nvPr/>
        </p:nvSpPr>
        <p:spPr bwMode="auto">
          <a:xfrm flipV="1">
            <a:off x="4119563" y="5043488"/>
            <a:ext cx="1587" cy="38100"/>
          </a:xfrm>
          <a:prstGeom prst="line">
            <a:avLst/>
          </a:prstGeom>
          <a:noFill/>
          <a:ln w="0">
            <a:solidFill>
              <a:srgbClr val="000000"/>
            </a:solidFill>
            <a:round/>
            <a:headEnd/>
            <a:tailEnd/>
          </a:ln>
        </p:spPr>
        <p:txBody>
          <a:bodyPr/>
          <a:lstStyle/>
          <a:p>
            <a:endParaRPr lang="en-US" dirty="0"/>
          </a:p>
        </p:txBody>
      </p:sp>
      <p:sp>
        <p:nvSpPr>
          <p:cNvPr id="52245" name="Line 32"/>
          <p:cNvSpPr>
            <a:spLocks noChangeShapeType="1"/>
          </p:cNvSpPr>
          <p:nvPr/>
        </p:nvSpPr>
        <p:spPr bwMode="auto">
          <a:xfrm flipV="1">
            <a:off x="5443538" y="5043488"/>
            <a:ext cx="1587" cy="38100"/>
          </a:xfrm>
          <a:prstGeom prst="line">
            <a:avLst/>
          </a:prstGeom>
          <a:noFill/>
          <a:ln w="0">
            <a:solidFill>
              <a:srgbClr val="000000"/>
            </a:solidFill>
            <a:round/>
            <a:headEnd/>
            <a:tailEnd/>
          </a:ln>
        </p:spPr>
        <p:txBody>
          <a:bodyPr/>
          <a:lstStyle/>
          <a:p>
            <a:endParaRPr lang="en-US" dirty="0"/>
          </a:p>
        </p:txBody>
      </p:sp>
      <p:sp>
        <p:nvSpPr>
          <p:cNvPr id="52246" name="Line 33"/>
          <p:cNvSpPr>
            <a:spLocks noChangeShapeType="1"/>
          </p:cNvSpPr>
          <p:nvPr/>
        </p:nvSpPr>
        <p:spPr bwMode="auto">
          <a:xfrm flipV="1">
            <a:off x="6767513" y="5043488"/>
            <a:ext cx="1587" cy="38100"/>
          </a:xfrm>
          <a:prstGeom prst="line">
            <a:avLst/>
          </a:prstGeom>
          <a:noFill/>
          <a:ln w="0">
            <a:solidFill>
              <a:srgbClr val="000000"/>
            </a:solidFill>
            <a:round/>
            <a:headEnd/>
            <a:tailEnd/>
          </a:ln>
        </p:spPr>
        <p:txBody>
          <a:bodyPr/>
          <a:lstStyle/>
          <a:p>
            <a:endParaRPr lang="en-US" dirty="0"/>
          </a:p>
        </p:txBody>
      </p:sp>
      <p:sp>
        <p:nvSpPr>
          <p:cNvPr id="52247" name="Line 34"/>
          <p:cNvSpPr>
            <a:spLocks noChangeShapeType="1"/>
          </p:cNvSpPr>
          <p:nvPr/>
        </p:nvSpPr>
        <p:spPr bwMode="auto">
          <a:xfrm flipV="1">
            <a:off x="8091488" y="5043488"/>
            <a:ext cx="1587" cy="38100"/>
          </a:xfrm>
          <a:prstGeom prst="line">
            <a:avLst/>
          </a:prstGeom>
          <a:noFill/>
          <a:ln w="0">
            <a:solidFill>
              <a:srgbClr val="000000"/>
            </a:solidFill>
            <a:round/>
            <a:headEnd/>
            <a:tailEnd/>
          </a:ln>
        </p:spPr>
        <p:txBody>
          <a:bodyPr/>
          <a:lstStyle/>
          <a:p>
            <a:endParaRPr lang="en-US" dirty="0"/>
          </a:p>
        </p:txBody>
      </p:sp>
      <p:sp>
        <p:nvSpPr>
          <p:cNvPr id="52248" name="Rectangle 35"/>
          <p:cNvSpPr>
            <a:spLocks noChangeArrowheads="1"/>
          </p:cNvSpPr>
          <p:nvPr/>
        </p:nvSpPr>
        <p:spPr bwMode="auto">
          <a:xfrm>
            <a:off x="858838" y="1819275"/>
            <a:ext cx="7458075" cy="488950"/>
          </a:xfrm>
          <a:prstGeom prst="rect">
            <a:avLst/>
          </a:prstGeom>
          <a:noFill/>
          <a:ln w="9525">
            <a:noFill/>
            <a:miter lim="800000"/>
            <a:headEnd/>
            <a:tailEnd/>
          </a:ln>
        </p:spPr>
        <p:txBody>
          <a:bodyPr lIns="0" tIns="0" rIns="0" bIns="0">
            <a:spAutoFit/>
          </a:bodyPr>
          <a:lstStyle/>
          <a:p>
            <a:pPr algn="ctr"/>
            <a:r>
              <a:rPr lang="en-US" sz="1600" b="1" i="1" dirty="0">
                <a:solidFill>
                  <a:srgbClr val="000000"/>
                </a:solidFill>
              </a:rPr>
              <a:t>Number of High Schools Nationally by Different Levels of Promoting Power </a:t>
            </a:r>
          </a:p>
          <a:p>
            <a:pPr algn="ctr"/>
            <a:r>
              <a:rPr lang="en-US" sz="1600" b="1" i="1" dirty="0">
                <a:solidFill>
                  <a:srgbClr val="000000"/>
                </a:solidFill>
              </a:rPr>
              <a:t>(Class of 2006)</a:t>
            </a:r>
            <a:endParaRPr lang="en-US" sz="2800" b="1" i="1" dirty="0">
              <a:latin typeface="Gill Sans MT" pitchFamily="34" charset="0"/>
            </a:endParaRPr>
          </a:p>
        </p:txBody>
      </p:sp>
      <p:sp>
        <p:nvSpPr>
          <p:cNvPr id="52249" name="Rectangle 36"/>
          <p:cNvSpPr>
            <a:spLocks noChangeArrowheads="1"/>
          </p:cNvSpPr>
          <p:nvPr/>
        </p:nvSpPr>
        <p:spPr bwMode="auto">
          <a:xfrm>
            <a:off x="1878013" y="3889375"/>
            <a:ext cx="508000"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1,999</a:t>
            </a:r>
            <a:endParaRPr lang="en-US" sz="2800" b="1" dirty="0">
              <a:latin typeface="Gill Sans MT" pitchFamily="34" charset="0"/>
            </a:endParaRPr>
          </a:p>
        </p:txBody>
      </p:sp>
      <p:sp>
        <p:nvSpPr>
          <p:cNvPr id="52250" name="Rectangle 37"/>
          <p:cNvSpPr>
            <a:spLocks noChangeArrowheads="1"/>
          </p:cNvSpPr>
          <p:nvPr/>
        </p:nvSpPr>
        <p:spPr bwMode="auto">
          <a:xfrm>
            <a:off x="3300413" y="4090988"/>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1,851</a:t>
            </a:r>
            <a:endParaRPr lang="en-US" dirty="0">
              <a:latin typeface="Gill Sans MT" pitchFamily="34" charset="0"/>
            </a:endParaRPr>
          </a:p>
        </p:txBody>
      </p:sp>
      <p:sp>
        <p:nvSpPr>
          <p:cNvPr id="52251" name="Rectangle 38"/>
          <p:cNvSpPr>
            <a:spLocks noChangeArrowheads="1"/>
          </p:cNvSpPr>
          <p:nvPr/>
        </p:nvSpPr>
        <p:spPr bwMode="auto">
          <a:xfrm>
            <a:off x="4624388" y="3748088"/>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2,704</a:t>
            </a:r>
            <a:endParaRPr lang="en-US" dirty="0">
              <a:latin typeface="Gill Sans MT" pitchFamily="34" charset="0"/>
            </a:endParaRPr>
          </a:p>
        </p:txBody>
      </p:sp>
      <p:sp>
        <p:nvSpPr>
          <p:cNvPr id="52252" name="Rectangle 39"/>
          <p:cNvSpPr>
            <a:spLocks noChangeArrowheads="1"/>
          </p:cNvSpPr>
          <p:nvPr/>
        </p:nvSpPr>
        <p:spPr bwMode="auto">
          <a:xfrm>
            <a:off x="5948363" y="3633788"/>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2,986</a:t>
            </a:r>
            <a:endParaRPr lang="en-US" dirty="0">
              <a:latin typeface="Gill Sans MT" pitchFamily="34" charset="0"/>
            </a:endParaRPr>
          </a:p>
        </p:txBody>
      </p:sp>
      <p:sp>
        <p:nvSpPr>
          <p:cNvPr id="52253" name="Rectangle 40"/>
          <p:cNvSpPr>
            <a:spLocks noChangeArrowheads="1"/>
          </p:cNvSpPr>
          <p:nvPr/>
        </p:nvSpPr>
        <p:spPr bwMode="auto">
          <a:xfrm>
            <a:off x="7272338" y="2814638"/>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5,003</a:t>
            </a:r>
            <a:endParaRPr lang="en-US" dirty="0">
              <a:latin typeface="Gill Sans MT" pitchFamily="34" charset="0"/>
            </a:endParaRPr>
          </a:p>
        </p:txBody>
      </p:sp>
      <p:sp>
        <p:nvSpPr>
          <p:cNvPr id="52254" name="Rectangle 41"/>
          <p:cNvSpPr>
            <a:spLocks noChangeArrowheads="1"/>
          </p:cNvSpPr>
          <p:nvPr/>
        </p:nvSpPr>
        <p:spPr bwMode="auto">
          <a:xfrm>
            <a:off x="1309688" y="4967288"/>
            <a:ext cx="69850"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0</a:t>
            </a:r>
            <a:endParaRPr lang="en-US" dirty="0">
              <a:latin typeface="Gill Sans MT" pitchFamily="34" charset="0"/>
            </a:endParaRPr>
          </a:p>
        </p:txBody>
      </p:sp>
      <p:sp>
        <p:nvSpPr>
          <p:cNvPr id="52255" name="Rectangle 42"/>
          <p:cNvSpPr>
            <a:spLocks noChangeArrowheads="1"/>
          </p:cNvSpPr>
          <p:nvPr/>
        </p:nvSpPr>
        <p:spPr bwMode="auto">
          <a:xfrm>
            <a:off x="1071563" y="4567238"/>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1,000</a:t>
            </a:r>
            <a:endParaRPr lang="en-US" dirty="0">
              <a:latin typeface="Gill Sans MT" pitchFamily="34" charset="0"/>
            </a:endParaRPr>
          </a:p>
        </p:txBody>
      </p:sp>
      <p:sp>
        <p:nvSpPr>
          <p:cNvPr id="52256" name="Rectangle 43"/>
          <p:cNvSpPr>
            <a:spLocks noChangeArrowheads="1"/>
          </p:cNvSpPr>
          <p:nvPr/>
        </p:nvSpPr>
        <p:spPr bwMode="auto">
          <a:xfrm>
            <a:off x="1071563" y="4157663"/>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2,000</a:t>
            </a:r>
            <a:endParaRPr lang="en-US" dirty="0">
              <a:latin typeface="Gill Sans MT" pitchFamily="34" charset="0"/>
            </a:endParaRPr>
          </a:p>
        </p:txBody>
      </p:sp>
      <p:sp>
        <p:nvSpPr>
          <p:cNvPr id="52257" name="Rectangle 44"/>
          <p:cNvSpPr>
            <a:spLocks noChangeArrowheads="1"/>
          </p:cNvSpPr>
          <p:nvPr/>
        </p:nvSpPr>
        <p:spPr bwMode="auto">
          <a:xfrm>
            <a:off x="1071563" y="3757613"/>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3,000</a:t>
            </a:r>
            <a:endParaRPr lang="en-US" dirty="0">
              <a:latin typeface="Gill Sans MT" pitchFamily="34" charset="0"/>
            </a:endParaRPr>
          </a:p>
        </p:txBody>
      </p:sp>
      <p:sp>
        <p:nvSpPr>
          <p:cNvPr id="52258" name="Rectangle 45"/>
          <p:cNvSpPr>
            <a:spLocks noChangeArrowheads="1"/>
          </p:cNvSpPr>
          <p:nvPr/>
        </p:nvSpPr>
        <p:spPr bwMode="auto">
          <a:xfrm>
            <a:off x="1071563" y="3357563"/>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4,000</a:t>
            </a:r>
            <a:endParaRPr lang="en-US" dirty="0">
              <a:latin typeface="Gill Sans MT" pitchFamily="34" charset="0"/>
            </a:endParaRPr>
          </a:p>
        </p:txBody>
      </p:sp>
      <p:sp>
        <p:nvSpPr>
          <p:cNvPr id="52259" name="Rectangle 46"/>
          <p:cNvSpPr>
            <a:spLocks noChangeArrowheads="1"/>
          </p:cNvSpPr>
          <p:nvPr/>
        </p:nvSpPr>
        <p:spPr bwMode="auto">
          <a:xfrm>
            <a:off x="1071563" y="2947988"/>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5,000</a:t>
            </a:r>
            <a:endParaRPr lang="en-US" dirty="0">
              <a:latin typeface="Gill Sans MT" pitchFamily="34" charset="0"/>
            </a:endParaRPr>
          </a:p>
        </p:txBody>
      </p:sp>
      <p:sp>
        <p:nvSpPr>
          <p:cNvPr id="52260" name="Rectangle 47"/>
          <p:cNvSpPr>
            <a:spLocks noChangeArrowheads="1"/>
          </p:cNvSpPr>
          <p:nvPr/>
        </p:nvSpPr>
        <p:spPr bwMode="auto">
          <a:xfrm>
            <a:off x="1071563" y="2547938"/>
            <a:ext cx="314325" cy="152400"/>
          </a:xfrm>
          <a:prstGeom prst="rect">
            <a:avLst/>
          </a:prstGeom>
          <a:noFill/>
          <a:ln w="9525">
            <a:noFill/>
            <a:miter lim="800000"/>
            <a:headEnd/>
            <a:tailEnd/>
          </a:ln>
        </p:spPr>
        <p:txBody>
          <a:bodyPr wrap="none" lIns="0" tIns="0" rIns="0" bIns="0">
            <a:spAutoFit/>
          </a:bodyPr>
          <a:lstStyle/>
          <a:p>
            <a:r>
              <a:rPr lang="en-US" sz="1000" dirty="0">
                <a:solidFill>
                  <a:srgbClr val="000000"/>
                </a:solidFill>
              </a:rPr>
              <a:t>6,000</a:t>
            </a:r>
            <a:endParaRPr lang="en-US" dirty="0">
              <a:latin typeface="Gill Sans MT" pitchFamily="34" charset="0"/>
            </a:endParaRPr>
          </a:p>
        </p:txBody>
      </p:sp>
      <p:sp>
        <p:nvSpPr>
          <p:cNvPr id="52261" name="Rectangle 48"/>
          <p:cNvSpPr>
            <a:spLocks noChangeArrowheads="1"/>
          </p:cNvSpPr>
          <p:nvPr/>
        </p:nvSpPr>
        <p:spPr bwMode="auto">
          <a:xfrm>
            <a:off x="1690688" y="5148263"/>
            <a:ext cx="974725" cy="182562"/>
          </a:xfrm>
          <a:prstGeom prst="rect">
            <a:avLst/>
          </a:prstGeom>
          <a:noFill/>
          <a:ln w="9525">
            <a:noFill/>
            <a:miter lim="800000"/>
            <a:headEnd/>
            <a:tailEnd/>
          </a:ln>
        </p:spPr>
        <p:txBody>
          <a:bodyPr wrap="none" lIns="0" tIns="0" rIns="0" bIns="0">
            <a:spAutoFit/>
          </a:bodyPr>
          <a:lstStyle/>
          <a:p>
            <a:r>
              <a:rPr lang="en-US" sz="1200" b="1" dirty="0">
                <a:solidFill>
                  <a:srgbClr val="000000"/>
                </a:solidFill>
              </a:rPr>
              <a:t>60% or below</a:t>
            </a:r>
            <a:endParaRPr lang="en-US" sz="1200" b="1" dirty="0">
              <a:latin typeface="Gill Sans MT" pitchFamily="34" charset="0"/>
            </a:endParaRPr>
          </a:p>
        </p:txBody>
      </p:sp>
      <p:sp>
        <p:nvSpPr>
          <p:cNvPr id="52262" name="Rectangle 49"/>
          <p:cNvSpPr>
            <a:spLocks noChangeArrowheads="1"/>
          </p:cNvSpPr>
          <p:nvPr/>
        </p:nvSpPr>
        <p:spPr bwMode="auto">
          <a:xfrm>
            <a:off x="3252788" y="5148263"/>
            <a:ext cx="522287" cy="182562"/>
          </a:xfrm>
          <a:prstGeom prst="rect">
            <a:avLst/>
          </a:prstGeom>
          <a:noFill/>
          <a:ln w="9525">
            <a:noFill/>
            <a:miter lim="800000"/>
            <a:headEnd/>
            <a:tailEnd/>
          </a:ln>
        </p:spPr>
        <p:txBody>
          <a:bodyPr wrap="none" lIns="0" tIns="0" rIns="0" bIns="0">
            <a:spAutoFit/>
          </a:bodyPr>
          <a:lstStyle/>
          <a:p>
            <a:r>
              <a:rPr lang="en-US" sz="1200" b="1" dirty="0">
                <a:solidFill>
                  <a:srgbClr val="000000"/>
                </a:solidFill>
              </a:rPr>
              <a:t>61-70%</a:t>
            </a:r>
            <a:endParaRPr lang="en-US" sz="1200" b="1" dirty="0">
              <a:latin typeface="Gill Sans MT" pitchFamily="34" charset="0"/>
            </a:endParaRPr>
          </a:p>
        </p:txBody>
      </p:sp>
      <p:sp>
        <p:nvSpPr>
          <p:cNvPr id="52263" name="Rectangle 50"/>
          <p:cNvSpPr>
            <a:spLocks noChangeArrowheads="1"/>
          </p:cNvSpPr>
          <p:nvPr/>
        </p:nvSpPr>
        <p:spPr bwMode="auto">
          <a:xfrm>
            <a:off x="4576763" y="5148263"/>
            <a:ext cx="522287" cy="182562"/>
          </a:xfrm>
          <a:prstGeom prst="rect">
            <a:avLst/>
          </a:prstGeom>
          <a:noFill/>
          <a:ln w="9525">
            <a:noFill/>
            <a:miter lim="800000"/>
            <a:headEnd/>
            <a:tailEnd/>
          </a:ln>
        </p:spPr>
        <p:txBody>
          <a:bodyPr wrap="none" lIns="0" tIns="0" rIns="0" bIns="0">
            <a:spAutoFit/>
          </a:bodyPr>
          <a:lstStyle/>
          <a:p>
            <a:r>
              <a:rPr lang="en-US" sz="1200" b="1" dirty="0">
                <a:solidFill>
                  <a:srgbClr val="000000"/>
                </a:solidFill>
              </a:rPr>
              <a:t>71-80%</a:t>
            </a:r>
            <a:endParaRPr lang="en-US" sz="1200" b="1" dirty="0">
              <a:latin typeface="Gill Sans MT" pitchFamily="34" charset="0"/>
            </a:endParaRPr>
          </a:p>
        </p:txBody>
      </p:sp>
      <p:sp>
        <p:nvSpPr>
          <p:cNvPr id="52264" name="Rectangle 51"/>
          <p:cNvSpPr>
            <a:spLocks noChangeArrowheads="1"/>
          </p:cNvSpPr>
          <p:nvPr/>
        </p:nvSpPr>
        <p:spPr bwMode="auto">
          <a:xfrm>
            <a:off x="5900738" y="5148263"/>
            <a:ext cx="522287" cy="182562"/>
          </a:xfrm>
          <a:prstGeom prst="rect">
            <a:avLst/>
          </a:prstGeom>
          <a:noFill/>
          <a:ln w="9525">
            <a:noFill/>
            <a:miter lim="800000"/>
            <a:headEnd/>
            <a:tailEnd/>
          </a:ln>
        </p:spPr>
        <p:txBody>
          <a:bodyPr wrap="none" lIns="0" tIns="0" rIns="0" bIns="0">
            <a:spAutoFit/>
          </a:bodyPr>
          <a:lstStyle/>
          <a:p>
            <a:r>
              <a:rPr lang="en-US" sz="1200" b="1" dirty="0">
                <a:solidFill>
                  <a:srgbClr val="000000"/>
                </a:solidFill>
              </a:rPr>
              <a:t>81-89%</a:t>
            </a:r>
            <a:endParaRPr lang="en-US" sz="1200" b="1" dirty="0">
              <a:latin typeface="Gill Sans MT" pitchFamily="34" charset="0"/>
            </a:endParaRPr>
          </a:p>
        </p:txBody>
      </p:sp>
      <p:sp>
        <p:nvSpPr>
          <p:cNvPr id="52265" name="Rectangle 52"/>
          <p:cNvSpPr>
            <a:spLocks noChangeArrowheads="1"/>
          </p:cNvSpPr>
          <p:nvPr/>
        </p:nvSpPr>
        <p:spPr bwMode="auto">
          <a:xfrm>
            <a:off x="7062788" y="5148263"/>
            <a:ext cx="981075" cy="182562"/>
          </a:xfrm>
          <a:prstGeom prst="rect">
            <a:avLst/>
          </a:prstGeom>
          <a:noFill/>
          <a:ln w="9525">
            <a:noFill/>
            <a:miter lim="800000"/>
            <a:headEnd/>
            <a:tailEnd/>
          </a:ln>
        </p:spPr>
        <p:txBody>
          <a:bodyPr wrap="none" lIns="0" tIns="0" rIns="0" bIns="0">
            <a:spAutoFit/>
          </a:bodyPr>
          <a:lstStyle/>
          <a:p>
            <a:r>
              <a:rPr lang="en-US" sz="1200" b="1" dirty="0">
                <a:solidFill>
                  <a:srgbClr val="000000"/>
                </a:solidFill>
              </a:rPr>
              <a:t>90% or above</a:t>
            </a:r>
            <a:endParaRPr lang="en-US" sz="1200" b="1" dirty="0">
              <a:latin typeface="Gill Sans MT" pitchFamily="34" charset="0"/>
            </a:endParaRPr>
          </a:p>
        </p:txBody>
      </p:sp>
      <p:sp>
        <p:nvSpPr>
          <p:cNvPr id="52266" name="Rectangle 53"/>
          <p:cNvSpPr>
            <a:spLocks noChangeArrowheads="1"/>
          </p:cNvSpPr>
          <p:nvPr/>
        </p:nvSpPr>
        <p:spPr bwMode="auto">
          <a:xfrm>
            <a:off x="3816350" y="5465763"/>
            <a:ext cx="1557338" cy="244475"/>
          </a:xfrm>
          <a:prstGeom prst="rect">
            <a:avLst/>
          </a:prstGeom>
          <a:noFill/>
          <a:ln w="9525">
            <a:noFill/>
            <a:miter lim="800000"/>
            <a:headEnd/>
            <a:tailEnd/>
          </a:ln>
        </p:spPr>
        <p:txBody>
          <a:bodyPr wrap="none" lIns="0" tIns="0" rIns="0" bIns="0">
            <a:spAutoFit/>
          </a:bodyPr>
          <a:lstStyle/>
          <a:p>
            <a:r>
              <a:rPr lang="en-US" sz="1600" dirty="0">
                <a:solidFill>
                  <a:srgbClr val="000000"/>
                </a:solidFill>
              </a:rPr>
              <a:t>Promoting Power</a:t>
            </a:r>
            <a:endParaRPr lang="en-US" sz="1600" dirty="0">
              <a:latin typeface="Gill Sans MT" pitchFamily="34" charset="0"/>
            </a:endParaRPr>
          </a:p>
        </p:txBody>
      </p:sp>
      <p:sp>
        <p:nvSpPr>
          <p:cNvPr id="52267" name="Rectangle 55"/>
          <p:cNvSpPr>
            <a:spLocks noChangeArrowheads="1"/>
          </p:cNvSpPr>
          <p:nvPr/>
        </p:nvSpPr>
        <p:spPr bwMode="auto">
          <a:xfrm rot="-5400000">
            <a:off x="-309562" y="3663950"/>
            <a:ext cx="2200275" cy="244475"/>
          </a:xfrm>
          <a:prstGeom prst="rect">
            <a:avLst/>
          </a:prstGeom>
          <a:noFill/>
          <a:ln w="9525">
            <a:noFill/>
            <a:miter lim="800000"/>
            <a:headEnd/>
            <a:tailEnd/>
          </a:ln>
        </p:spPr>
        <p:txBody>
          <a:bodyPr wrap="none" lIns="0" tIns="0" rIns="0" bIns="0">
            <a:spAutoFit/>
          </a:bodyPr>
          <a:lstStyle/>
          <a:p>
            <a:r>
              <a:rPr lang="en-US" sz="1600" dirty="0">
                <a:solidFill>
                  <a:srgbClr val="000000"/>
                </a:solidFill>
              </a:rPr>
              <a:t>Number of High Schools</a:t>
            </a:r>
            <a:endParaRPr lang="en-US" sz="1600" dirty="0">
              <a:latin typeface="Gill Sans MT" pitchFamily="34" charset="0"/>
            </a:endParaRPr>
          </a:p>
        </p:txBody>
      </p:sp>
      <p:sp>
        <p:nvSpPr>
          <p:cNvPr id="52268" name="Text Box 44"/>
          <p:cNvSpPr txBox="1">
            <a:spLocks noChangeArrowheads="1"/>
          </p:cNvSpPr>
          <p:nvPr/>
        </p:nvSpPr>
        <p:spPr bwMode="auto">
          <a:xfrm>
            <a:off x="3886200" y="6096000"/>
            <a:ext cx="3810000" cy="304800"/>
          </a:xfrm>
          <a:prstGeom prst="rect">
            <a:avLst/>
          </a:prstGeom>
          <a:noFill/>
          <a:ln w="9525">
            <a:noFill/>
            <a:miter lim="800000"/>
            <a:headEnd/>
            <a:tailEnd/>
          </a:ln>
          <a:effectLst/>
        </p:spPr>
        <p:txBody>
          <a:bodyPr>
            <a:spAutoFit/>
          </a:bodyPr>
          <a:lstStyle/>
          <a:p>
            <a:pPr>
              <a:spcBef>
                <a:spcPct val="50000"/>
              </a:spcBef>
            </a:pPr>
            <a:r>
              <a:rPr lang="en-US" sz="1400" i="1" dirty="0"/>
              <a:t>Special Thanks to Diplomas Now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304800" y="6096000"/>
            <a:ext cx="4572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8" name="Picture 5" descr="AreaStrategy.jpg"/>
          <p:cNvPicPr>
            <a:picLocks noChangeAspect="1"/>
          </p:cNvPicPr>
          <p:nvPr/>
        </p:nvPicPr>
        <p:blipFill>
          <a:blip r:embed="rId3"/>
          <a:srcRect/>
          <a:stretch>
            <a:fillRect/>
          </a:stretch>
        </p:blipFill>
        <p:spPr bwMode="auto">
          <a:xfrm>
            <a:off x="0" y="914400"/>
            <a:ext cx="9144000" cy="4959350"/>
          </a:xfrm>
          <a:prstGeom prst="rect">
            <a:avLst/>
          </a:prstGeom>
          <a:noFill/>
          <a:ln w="9525">
            <a:noFill/>
            <a:miter lim="800000"/>
            <a:headEnd/>
            <a:tailEnd/>
          </a:ln>
        </p:spPr>
      </p:pic>
      <p:sp>
        <p:nvSpPr>
          <p:cNvPr id="19459" name="TextBox 3"/>
          <p:cNvSpPr txBox="1">
            <a:spLocks noChangeArrowheads="1"/>
          </p:cNvSpPr>
          <p:nvPr/>
        </p:nvSpPr>
        <p:spPr bwMode="auto">
          <a:xfrm>
            <a:off x="228600" y="5867400"/>
            <a:ext cx="3200400" cy="769938"/>
          </a:xfrm>
          <a:prstGeom prst="rect">
            <a:avLst/>
          </a:prstGeom>
          <a:noFill/>
          <a:ln w="9525">
            <a:solidFill>
              <a:srgbClr val="FFFF00"/>
            </a:solidFill>
            <a:miter lim="800000"/>
            <a:headEnd/>
            <a:tailEnd/>
          </a:ln>
        </p:spPr>
        <p:txBody>
          <a:bodyPr>
            <a:spAutoFit/>
          </a:bodyPr>
          <a:lstStyle/>
          <a:p>
            <a:r>
              <a:rPr lang="en-US" sz="1100" dirty="0">
                <a:solidFill>
                  <a:srgbClr val="92D050"/>
                </a:solidFill>
                <a:latin typeface="Calibri" pitchFamily="34" charset="0"/>
              </a:rPr>
              <a:t>GREEN </a:t>
            </a:r>
            <a:r>
              <a:rPr lang="en-US" sz="1100" dirty="0">
                <a:latin typeface="Calibri" pitchFamily="34" charset="0"/>
              </a:rPr>
              <a:t>	High Performance</a:t>
            </a:r>
          </a:p>
          <a:p>
            <a:r>
              <a:rPr lang="en-US" sz="1100" dirty="0">
                <a:latin typeface="Calibri" pitchFamily="34" charset="0"/>
              </a:rPr>
              <a:t>YELLOW	Medium Performance</a:t>
            </a:r>
          </a:p>
          <a:p>
            <a:r>
              <a:rPr lang="en-US" sz="1100" dirty="0">
                <a:solidFill>
                  <a:srgbClr val="FFC000"/>
                </a:solidFill>
                <a:latin typeface="Calibri" pitchFamily="34" charset="0"/>
              </a:rPr>
              <a:t>ORANGE</a:t>
            </a:r>
            <a:r>
              <a:rPr lang="en-US" sz="1100" dirty="0">
                <a:latin typeface="Calibri" pitchFamily="34" charset="0"/>
              </a:rPr>
              <a:t>	Medium – Low Performance</a:t>
            </a:r>
          </a:p>
          <a:p>
            <a:r>
              <a:rPr lang="en-US" sz="1100" dirty="0">
                <a:solidFill>
                  <a:srgbClr val="FF0000"/>
                </a:solidFill>
                <a:latin typeface="Calibri" pitchFamily="34" charset="0"/>
              </a:rPr>
              <a:t>RED</a:t>
            </a:r>
            <a:r>
              <a:rPr lang="en-US" sz="1100" dirty="0">
                <a:latin typeface="Calibri" pitchFamily="34" charset="0"/>
              </a:rPr>
              <a:t>	Low Performance</a:t>
            </a:r>
          </a:p>
        </p:txBody>
      </p:sp>
      <p:cxnSp>
        <p:nvCxnSpPr>
          <p:cNvPr id="6" name="Straight Connector 5"/>
          <p:cNvCxnSpPr/>
          <p:nvPr/>
        </p:nvCxnSpPr>
        <p:spPr>
          <a:xfrm>
            <a:off x="0" y="762000"/>
            <a:ext cx="9144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00400" y="1295400"/>
            <a:ext cx="2743200"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400" b="1" dirty="0"/>
              <a:t>Office of School Innovation &amp; Support</a:t>
            </a:r>
          </a:p>
        </p:txBody>
      </p:sp>
      <p:sp>
        <p:nvSpPr>
          <p:cNvPr id="19462" name="TextBox 8"/>
          <p:cNvSpPr txBox="1">
            <a:spLocks noChangeArrowheads="1"/>
          </p:cNvSpPr>
          <p:nvPr/>
        </p:nvSpPr>
        <p:spPr bwMode="auto">
          <a:xfrm>
            <a:off x="4114800" y="5715000"/>
            <a:ext cx="4572000" cy="954107"/>
          </a:xfrm>
          <a:prstGeom prst="rect">
            <a:avLst/>
          </a:prstGeom>
          <a:noFill/>
          <a:ln w="9525">
            <a:noFill/>
            <a:miter lim="800000"/>
            <a:headEnd/>
            <a:tailEnd/>
          </a:ln>
        </p:spPr>
        <p:txBody>
          <a:bodyPr>
            <a:spAutoFit/>
          </a:bodyPr>
          <a:lstStyle/>
          <a:p>
            <a:r>
              <a:rPr lang="en-US" sz="1400" b="1" dirty="0">
                <a:solidFill>
                  <a:srgbClr val="0000FF"/>
                </a:solidFill>
                <a:latin typeface="Calibri" pitchFamily="34" charset="0"/>
              </a:rPr>
              <a:t>CAOs will select </a:t>
            </a:r>
            <a:r>
              <a:rPr lang="en-US" sz="1400" b="1" dirty="0" smtClean="0">
                <a:solidFill>
                  <a:srgbClr val="0000FF"/>
                </a:solidFill>
                <a:latin typeface="Calibri" pitchFamily="34" charset="0"/>
              </a:rPr>
              <a:t>“interventions” </a:t>
            </a:r>
            <a:r>
              <a:rPr lang="en-US" sz="1400" b="1" dirty="0">
                <a:solidFill>
                  <a:srgbClr val="0000FF"/>
                </a:solidFill>
                <a:latin typeface="Calibri" pitchFamily="34" charset="0"/>
              </a:rPr>
              <a:t>and supports from the Office of Innovation &amp; Support (and/or buy and create other supports) to assist </a:t>
            </a:r>
            <a:r>
              <a:rPr lang="en-US" sz="1400" b="1" dirty="0" smtClean="0">
                <a:solidFill>
                  <a:srgbClr val="0000FF"/>
                </a:solidFill>
                <a:latin typeface="Calibri" pitchFamily="34" charset="0"/>
              </a:rPr>
              <a:t>school improvement, </a:t>
            </a:r>
            <a:r>
              <a:rPr lang="en-US" sz="1400" b="1" dirty="0">
                <a:solidFill>
                  <a:srgbClr val="0000FF"/>
                </a:solidFill>
                <a:latin typeface="Calibri" pitchFamily="34" charset="0"/>
              </a:rPr>
              <a:t>then be held accountable for results.</a:t>
            </a:r>
          </a:p>
        </p:txBody>
      </p:sp>
      <p:sp>
        <p:nvSpPr>
          <p:cNvPr id="19463" name="TextBox 10"/>
          <p:cNvSpPr txBox="1">
            <a:spLocks noChangeArrowheads="1"/>
          </p:cNvSpPr>
          <p:nvPr/>
        </p:nvSpPr>
        <p:spPr bwMode="auto">
          <a:xfrm>
            <a:off x="152400" y="0"/>
            <a:ext cx="8763000" cy="762000"/>
          </a:xfrm>
          <a:prstGeom prst="rect">
            <a:avLst/>
          </a:prstGeom>
          <a:noFill/>
          <a:ln w="9525">
            <a:noFill/>
            <a:miter lim="800000"/>
            <a:headEnd/>
            <a:tailEnd/>
          </a:ln>
        </p:spPr>
        <p:txBody>
          <a:bodyPr>
            <a:spAutoFit/>
          </a:bodyPr>
          <a:lstStyle/>
          <a:p>
            <a:pPr algn="ctr"/>
            <a:r>
              <a:rPr lang="en-US" sz="2400" b="1" dirty="0" smtClean="0">
                <a:latin typeface="Calibri" pitchFamily="34" charset="0"/>
              </a:rPr>
              <a:t>CPS has an </a:t>
            </a:r>
            <a:r>
              <a:rPr lang="en-US" sz="2400" b="1" dirty="0">
                <a:latin typeface="Calibri" pitchFamily="34" charset="0"/>
              </a:rPr>
              <a:t>Education Plan</a:t>
            </a:r>
            <a:r>
              <a:rPr lang="en-US" sz="2400" b="1" dirty="0" smtClean="0">
                <a:latin typeface="Calibri" pitchFamily="34" charset="0"/>
              </a:rPr>
              <a:t> Differentiated </a:t>
            </a:r>
            <a:r>
              <a:rPr lang="en-US" sz="2400" b="1" dirty="0">
                <a:latin typeface="Calibri" pitchFamily="34" charset="0"/>
              </a:rPr>
              <a:t>by School Need</a:t>
            </a:r>
          </a:p>
          <a:p>
            <a:pPr algn="ctr"/>
            <a:r>
              <a:rPr lang="en-US" sz="2000" b="1" i="1" dirty="0">
                <a:latin typeface="Calibri" pitchFamily="34" charset="0"/>
              </a:rPr>
              <a:t>General Strategy = Strong, Independent, and Accountable</a:t>
            </a:r>
            <a:r>
              <a:rPr lang="en-US" sz="2000" b="1" i="1" dirty="0" smtClean="0">
                <a:latin typeface="Calibri" pitchFamily="34" charset="0"/>
              </a:rPr>
              <a:t> Chief Area Officers</a:t>
            </a:r>
            <a:endParaRPr lang="en-US" sz="2000" b="1" i="1"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2"/>
          <p:cNvSpPr txBox="1">
            <a:spLocks noChangeArrowheads="1"/>
          </p:cNvSpPr>
          <p:nvPr/>
        </p:nvSpPr>
        <p:spPr bwMode="auto">
          <a:xfrm>
            <a:off x="228600" y="228600"/>
            <a:ext cx="8534400" cy="609600"/>
          </a:xfrm>
          <a:prstGeom prst="rect">
            <a:avLst/>
          </a:prstGeom>
          <a:noFill/>
          <a:ln w="9525">
            <a:noFill/>
            <a:miter lim="800000"/>
            <a:headEnd/>
            <a:tailEnd/>
          </a:ln>
        </p:spPr>
        <p:txBody>
          <a:bodyPr anchor="ctr"/>
          <a:lstStyle/>
          <a:p>
            <a:pPr algn="ctr"/>
            <a:r>
              <a:rPr lang="en-US" sz="2400" b="1" dirty="0" smtClean="0">
                <a:latin typeface="Calibri" pitchFamily="34" charset="0"/>
              </a:rPr>
              <a:t>CPS has an Education Plan Differentiated by School Need</a:t>
            </a:r>
          </a:p>
          <a:p>
            <a:pPr algn="ctr"/>
            <a:r>
              <a:rPr lang="en-US" b="1" i="1" dirty="0" smtClean="0">
                <a:latin typeface="Calibri" pitchFamily="34" charset="0"/>
              </a:rPr>
              <a:t>However</a:t>
            </a:r>
            <a:r>
              <a:rPr lang="en-US" b="1" i="1" dirty="0">
                <a:latin typeface="Calibri" pitchFamily="34" charset="0"/>
              </a:rPr>
              <a:t>, General Strategy is </a:t>
            </a:r>
            <a:r>
              <a:rPr lang="en-US" b="1" i="1" u="sng" dirty="0">
                <a:latin typeface="Calibri" pitchFamily="34" charset="0"/>
              </a:rPr>
              <a:t>Not</a:t>
            </a:r>
            <a:r>
              <a:rPr lang="en-US" b="1" i="1" dirty="0">
                <a:latin typeface="Calibri" pitchFamily="34" charset="0"/>
              </a:rPr>
              <a:t> Sufficient for A Large Percentage of</a:t>
            </a:r>
            <a:r>
              <a:rPr lang="en-US" b="1" i="1" dirty="0" smtClean="0">
                <a:latin typeface="Calibri" pitchFamily="34" charset="0"/>
              </a:rPr>
              <a:t> CPS High Schools</a:t>
            </a:r>
            <a:endParaRPr lang="en-US" b="1" i="1" dirty="0">
              <a:latin typeface="Calibri" pitchFamily="34" charset="0"/>
            </a:endParaRPr>
          </a:p>
        </p:txBody>
      </p:sp>
      <p:graphicFrame>
        <p:nvGraphicFramePr>
          <p:cNvPr id="1026" name="Chart 15"/>
          <p:cNvGraphicFramePr>
            <a:graphicFrameLocks/>
          </p:cNvGraphicFramePr>
          <p:nvPr/>
        </p:nvGraphicFramePr>
        <p:xfrm>
          <a:off x="152400" y="1143000"/>
          <a:ext cx="8763000" cy="4953000"/>
        </p:xfrm>
        <a:graphic>
          <a:graphicData uri="http://schemas.openxmlformats.org/presentationml/2006/ole">
            <p:oleObj spid="_x0000_s1026" r:id="rId4" imgW="8766808" imgH="4950381" progId="Excel.Sheet.8">
              <p:embed/>
            </p:oleObj>
          </a:graphicData>
        </a:graphic>
      </p:graphicFrame>
      <p:sp>
        <p:nvSpPr>
          <p:cNvPr id="5" name="Slide Number Placeholder 4"/>
          <p:cNvSpPr>
            <a:spLocks noGrp="1"/>
          </p:cNvSpPr>
          <p:nvPr>
            <p:ph type="sldNum" sz="quarter" idx="12"/>
          </p:nvPr>
        </p:nvSpPr>
        <p:spPr>
          <a:xfrm>
            <a:off x="457200" y="6356350"/>
            <a:ext cx="2133600" cy="365125"/>
          </a:xfrm>
        </p:spPr>
        <p:txBody>
          <a:bodyPr/>
          <a:lstStyle/>
          <a:p>
            <a:pPr algn="l">
              <a:defRPr/>
            </a:pPr>
            <a:fld id="{F351DD08-5664-4567-9BDA-67686CFFDA0D}" type="slidenum">
              <a:rPr lang="en-US"/>
              <a:pPr algn="l">
                <a:defRPr/>
              </a:pPr>
              <a:t>4</a:t>
            </a:fld>
            <a:endParaRPr lang="en-US" dirty="0"/>
          </a:p>
        </p:txBody>
      </p:sp>
      <p:sp>
        <p:nvSpPr>
          <p:cNvPr id="7" name="Straight Connector 6"/>
          <p:cNvSpPr/>
          <p:nvPr/>
        </p:nvSpPr>
        <p:spPr>
          <a:xfrm rot="16200000" flipH="1" flipV="1">
            <a:off x="800100" y="2247900"/>
            <a:ext cx="0" cy="22860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 name="Straight Connector 8"/>
          <p:cNvSpPr/>
          <p:nvPr/>
        </p:nvSpPr>
        <p:spPr>
          <a:xfrm rot="16200000" flipV="1">
            <a:off x="1714500" y="2095500"/>
            <a:ext cx="0" cy="53340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0" name="TextBox 9"/>
          <p:cNvSpPr txBox="1"/>
          <p:nvPr/>
        </p:nvSpPr>
        <p:spPr>
          <a:xfrm>
            <a:off x="638175" y="2438400"/>
            <a:ext cx="677863" cy="2971800"/>
          </a:xfrm>
          <a:prstGeom prst="rect">
            <a:avLst/>
          </a:prstGeom>
          <a:noFill/>
        </p:spPr>
        <p:txBody>
          <a:bodyPr vert="vert">
            <a:spAutoFit/>
          </a:bodyPr>
          <a:lstStyle/>
          <a:p>
            <a:pPr fontAlgn="auto">
              <a:spcBef>
                <a:spcPts val="0"/>
              </a:spcBef>
              <a:spcAft>
                <a:spcPts val="0"/>
              </a:spcAft>
              <a:defRPr/>
            </a:pPr>
            <a:r>
              <a:rPr lang="en-US" sz="3200" dirty="0">
                <a:solidFill>
                  <a:srgbClr val="FF0000"/>
                </a:solidFill>
                <a:latin typeface="+mn-lt"/>
              </a:rPr>
              <a:t>37 Tier I Schools</a:t>
            </a:r>
          </a:p>
        </p:txBody>
      </p:sp>
      <p:sp>
        <p:nvSpPr>
          <p:cNvPr id="11" name="TextBox 10"/>
          <p:cNvSpPr txBox="1"/>
          <p:nvPr/>
        </p:nvSpPr>
        <p:spPr>
          <a:xfrm>
            <a:off x="1371600" y="2438400"/>
            <a:ext cx="677863" cy="3200400"/>
          </a:xfrm>
          <a:prstGeom prst="rect">
            <a:avLst/>
          </a:prstGeom>
          <a:noFill/>
        </p:spPr>
        <p:txBody>
          <a:bodyPr vert="vert">
            <a:spAutoFit/>
          </a:bodyPr>
          <a:lstStyle/>
          <a:p>
            <a:pPr fontAlgn="auto">
              <a:spcBef>
                <a:spcPts val="0"/>
              </a:spcBef>
              <a:spcAft>
                <a:spcPts val="0"/>
              </a:spcAft>
              <a:defRPr/>
            </a:pPr>
            <a:r>
              <a:rPr lang="en-US" sz="3200" dirty="0">
                <a:solidFill>
                  <a:srgbClr val="FFFF00"/>
                </a:solidFill>
                <a:latin typeface="+mn-lt"/>
              </a:rPr>
              <a:t>29 Tier II Schools</a:t>
            </a:r>
          </a:p>
        </p:txBody>
      </p:sp>
      <p:sp>
        <p:nvSpPr>
          <p:cNvPr id="14" name="Straight Connector 13"/>
          <p:cNvSpPr/>
          <p:nvPr/>
        </p:nvSpPr>
        <p:spPr>
          <a:xfrm rot="16200000" flipV="1">
            <a:off x="5257800" y="-838200"/>
            <a:ext cx="0" cy="640080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7" name="TextBox 16"/>
          <p:cNvSpPr txBox="1"/>
          <p:nvPr/>
        </p:nvSpPr>
        <p:spPr>
          <a:xfrm>
            <a:off x="4876800" y="2438400"/>
            <a:ext cx="677863" cy="3200400"/>
          </a:xfrm>
          <a:prstGeom prst="rect">
            <a:avLst/>
          </a:prstGeom>
          <a:noFill/>
        </p:spPr>
        <p:txBody>
          <a:bodyPr vert="vert">
            <a:spAutoFit/>
          </a:bodyPr>
          <a:lstStyle/>
          <a:p>
            <a:pPr fontAlgn="auto">
              <a:spcBef>
                <a:spcPts val="0"/>
              </a:spcBef>
              <a:spcAft>
                <a:spcPts val="0"/>
              </a:spcAft>
              <a:defRPr/>
            </a:pPr>
            <a:r>
              <a:rPr lang="en-US" sz="3200" dirty="0">
                <a:solidFill>
                  <a:srgbClr val="00B050"/>
                </a:solidFill>
                <a:latin typeface="+mn-lt"/>
              </a:rPr>
              <a:t>56</a:t>
            </a:r>
          </a:p>
        </p:txBody>
      </p:sp>
      <p:sp>
        <p:nvSpPr>
          <p:cNvPr id="12" name="Straight Connector 11"/>
          <p:cNvSpPr/>
          <p:nvPr/>
        </p:nvSpPr>
        <p:spPr>
          <a:xfrm rot="16200000" flipV="1">
            <a:off x="1104900" y="2171700"/>
            <a:ext cx="0" cy="38100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cxnSp>
        <p:nvCxnSpPr>
          <p:cNvPr id="13" name="Straight Connector 12"/>
          <p:cNvCxnSpPr/>
          <p:nvPr/>
        </p:nvCxnSpPr>
        <p:spPr>
          <a:xfrm>
            <a:off x="0" y="914400"/>
            <a:ext cx="9144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7" name="TextBox 15"/>
          <p:cNvSpPr txBox="1">
            <a:spLocks noChangeArrowheads="1"/>
          </p:cNvSpPr>
          <p:nvPr/>
        </p:nvSpPr>
        <p:spPr bwMode="auto">
          <a:xfrm>
            <a:off x="5486400" y="3276600"/>
            <a:ext cx="3657600" cy="923925"/>
          </a:xfrm>
          <a:prstGeom prst="rect">
            <a:avLst/>
          </a:prstGeom>
          <a:noFill/>
          <a:ln w="9525">
            <a:noFill/>
            <a:miter lim="800000"/>
            <a:headEnd/>
            <a:tailEnd/>
          </a:ln>
        </p:spPr>
        <p:txBody>
          <a:bodyPr>
            <a:spAutoFit/>
          </a:bodyPr>
          <a:lstStyle/>
          <a:p>
            <a:r>
              <a:rPr lang="en-US" b="1" i="1" dirty="0">
                <a:latin typeface="Calibri" pitchFamily="34" charset="0"/>
              </a:rPr>
              <a:t>CPS has 66 of 95 Tier I &amp; Tier II schools in Illinois – 70% of the worst performing schools in the state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5" descr="AreaStrategy.jpg"/>
          <p:cNvPicPr>
            <a:picLocks noChangeAspect="1"/>
          </p:cNvPicPr>
          <p:nvPr/>
        </p:nvPicPr>
        <p:blipFill>
          <a:blip r:embed="rId3" cstate="print"/>
          <a:srcRect/>
          <a:stretch>
            <a:fillRect/>
          </a:stretch>
        </p:blipFill>
        <p:spPr bwMode="auto">
          <a:xfrm>
            <a:off x="228600" y="1066800"/>
            <a:ext cx="3365500" cy="2057400"/>
          </a:xfrm>
          <a:prstGeom prst="rect">
            <a:avLst/>
          </a:prstGeom>
          <a:noFill/>
          <a:ln w="9525">
            <a:noFill/>
            <a:miter lim="800000"/>
            <a:headEnd/>
            <a:tailEnd/>
          </a:ln>
        </p:spPr>
      </p:pic>
      <p:cxnSp>
        <p:nvCxnSpPr>
          <p:cNvPr id="26626" name="Straight Arrow Connector 9"/>
          <p:cNvCxnSpPr>
            <a:cxnSpLocks noChangeShapeType="1"/>
          </p:cNvCxnSpPr>
          <p:nvPr/>
        </p:nvCxnSpPr>
        <p:spPr bwMode="auto">
          <a:xfrm>
            <a:off x="3581400" y="1752600"/>
            <a:ext cx="2057400" cy="1371600"/>
          </a:xfrm>
          <a:prstGeom prst="straightConnector1">
            <a:avLst/>
          </a:prstGeom>
          <a:noFill/>
          <a:ln w="25400" algn="ctr">
            <a:solidFill>
              <a:srgbClr val="FFC000"/>
            </a:solidFill>
            <a:round/>
            <a:headEnd type="arrow" w="med" len="med"/>
            <a:tailEnd type="arrow" w="med" len="med"/>
          </a:ln>
        </p:spPr>
      </p:cxnSp>
      <p:cxnSp>
        <p:nvCxnSpPr>
          <p:cNvPr id="26627" name="Straight Arrow Connector 11"/>
          <p:cNvCxnSpPr>
            <a:cxnSpLocks noChangeShapeType="1"/>
          </p:cNvCxnSpPr>
          <p:nvPr/>
        </p:nvCxnSpPr>
        <p:spPr bwMode="auto">
          <a:xfrm>
            <a:off x="3657600" y="2743200"/>
            <a:ext cx="1905000" cy="685800"/>
          </a:xfrm>
          <a:prstGeom prst="straightConnector1">
            <a:avLst/>
          </a:prstGeom>
          <a:noFill/>
          <a:ln w="25400" algn="ctr">
            <a:solidFill>
              <a:srgbClr val="FF0000"/>
            </a:solidFill>
            <a:round/>
            <a:headEnd/>
            <a:tailEnd type="arrow" w="med" len="med"/>
          </a:ln>
        </p:spPr>
      </p:cxnSp>
      <p:sp>
        <p:nvSpPr>
          <p:cNvPr id="26628" name="TextBox 12"/>
          <p:cNvSpPr txBox="1">
            <a:spLocks noChangeArrowheads="1"/>
          </p:cNvSpPr>
          <p:nvPr/>
        </p:nvSpPr>
        <p:spPr bwMode="auto">
          <a:xfrm>
            <a:off x="6019800" y="1143000"/>
            <a:ext cx="2362200" cy="1569660"/>
          </a:xfrm>
          <a:prstGeom prst="rect">
            <a:avLst/>
          </a:prstGeom>
          <a:noFill/>
          <a:ln w="9525">
            <a:solidFill>
              <a:srgbClr val="92D050"/>
            </a:solidFill>
            <a:miter lim="800000"/>
            <a:headEnd/>
            <a:tailEnd/>
          </a:ln>
        </p:spPr>
        <p:txBody>
          <a:bodyPr>
            <a:spAutoFit/>
          </a:bodyPr>
          <a:lstStyle/>
          <a:p>
            <a:r>
              <a:rPr lang="en-US" sz="1600" dirty="0" smtClean="0">
                <a:latin typeface="Calibri" pitchFamily="34" charset="0"/>
              </a:rPr>
              <a:t>Low Performing Schools </a:t>
            </a:r>
            <a:r>
              <a:rPr lang="en-US" sz="1600" dirty="0">
                <a:latin typeface="Calibri" pitchFamily="34" charset="0"/>
              </a:rPr>
              <a:t>are supported by the Office of School Improvement for intensive intervention, consolidation, or closure.</a:t>
            </a:r>
          </a:p>
        </p:txBody>
      </p:sp>
      <p:cxnSp>
        <p:nvCxnSpPr>
          <p:cNvPr id="18" name="Straight Connector 17"/>
          <p:cNvCxnSpPr/>
          <p:nvPr/>
        </p:nvCxnSpPr>
        <p:spPr>
          <a:xfrm>
            <a:off x="0" y="762000"/>
            <a:ext cx="9144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630" name="TextBox 18"/>
          <p:cNvSpPr txBox="1">
            <a:spLocks noChangeArrowheads="1"/>
          </p:cNvSpPr>
          <p:nvPr/>
        </p:nvSpPr>
        <p:spPr bwMode="auto">
          <a:xfrm>
            <a:off x="228600" y="0"/>
            <a:ext cx="8610600" cy="738664"/>
          </a:xfrm>
          <a:prstGeom prst="rect">
            <a:avLst/>
          </a:prstGeom>
          <a:noFill/>
          <a:ln w="9525">
            <a:noFill/>
            <a:miter lim="800000"/>
            <a:headEnd/>
            <a:tailEnd/>
          </a:ln>
        </p:spPr>
        <p:txBody>
          <a:bodyPr>
            <a:spAutoFit/>
          </a:bodyPr>
          <a:lstStyle/>
          <a:p>
            <a:pPr algn="ctr"/>
            <a:r>
              <a:rPr lang="en-US" sz="2400" b="1" dirty="0" smtClean="0">
                <a:latin typeface="Calibri" pitchFamily="34" charset="0"/>
              </a:rPr>
              <a:t>CPS has an Education Plan Differentiated by School Need</a:t>
            </a:r>
            <a:br>
              <a:rPr lang="en-US" sz="2400" b="1" dirty="0" smtClean="0">
                <a:latin typeface="Calibri" pitchFamily="34" charset="0"/>
              </a:rPr>
            </a:br>
            <a:r>
              <a:rPr lang="en-US" b="1" i="1" dirty="0">
                <a:latin typeface="Calibri" pitchFamily="34" charset="0"/>
              </a:rPr>
              <a:t>Lowest Performing Schools are Managed by</a:t>
            </a:r>
            <a:r>
              <a:rPr lang="en-US" b="1" i="1" dirty="0" smtClean="0">
                <a:latin typeface="Calibri" pitchFamily="34" charset="0"/>
              </a:rPr>
              <a:t> OSI for </a:t>
            </a:r>
            <a:r>
              <a:rPr lang="en-US" b="1" i="1" dirty="0">
                <a:latin typeface="Calibri" pitchFamily="34" charset="0"/>
              </a:rPr>
              <a:t>Intensive Intervention</a:t>
            </a:r>
          </a:p>
        </p:txBody>
      </p:sp>
      <p:pic>
        <p:nvPicPr>
          <p:cNvPr id="26631" name="Picture 14" descr="Capture 1.png"/>
          <p:cNvPicPr>
            <a:picLocks noChangeAspect="1"/>
          </p:cNvPicPr>
          <p:nvPr/>
        </p:nvPicPr>
        <p:blipFill>
          <a:blip r:embed="rId4"/>
          <a:srcRect/>
          <a:stretch>
            <a:fillRect/>
          </a:stretch>
        </p:blipFill>
        <p:spPr bwMode="auto">
          <a:xfrm>
            <a:off x="5638800" y="2819400"/>
            <a:ext cx="3505200" cy="890588"/>
          </a:xfrm>
          <a:prstGeom prst="rect">
            <a:avLst/>
          </a:prstGeom>
          <a:noFill/>
          <a:ln w="9525">
            <a:noFill/>
            <a:miter lim="800000"/>
            <a:headEnd/>
            <a:tailEnd/>
          </a:ln>
        </p:spPr>
      </p:pic>
      <p:sp>
        <p:nvSpPr>
          <p:cNvPr id="22" name="TextBox 21"/>
          <p:cNvSpPr txBox="1"/>
          <p:nvPr/>
        </p:nvSpPr>
        <p:spPr>
          <a:xfrm>
            <a:off x="5943600" y="3810000"/>
            <a:ext cx="2514600" cy="40005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2000" b="1" dirty="0"/>
              <a:t>Turnaround</a:t>
            </a:r>
          </a:p>
        </p:txBody>
      </p:sp>
      <p:sp>
        <p:nvSpPr>
          <p:cNvPr id="28" name="TextBox 27"/>
          <p:cNvSpPr txBox="1"/>
          <p:nvPr/>
        </p:nvSpPr>
        <p:spPr>
          <a:xfrm>
            <a:off x="5943600" y="4419600"/>
            <a:ext cx="2514600" cy="40005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2000" b="1" dirty="0"/>
              <a:t>Re-start</a:t>
            </a:r>
          </a:p>
        </p:txBody>
      </p:sp>
      <p:sp>
        <p:nvSpPr>
          <p:cNvPr id="29" name="TextBox 28"/>
          <p:cNvSpPr txBox="1"/>
          <p:nvPr/>
        </p:nvSpPr>
        <p:spPr>
          <a:xfrm>
            <a:off x="5943600" y="5029200"/>
            <a:ext cx="2514600" cy="40005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2000" b="1" dirty="0"/>
              <a:t>Transformation</a:t>
            </a:r>
          </a:p>
        </p:txBody>
      </p:sp>
      <p:sp>
        <p:nvSpPr>
          <p:cNvPr id="30" name="TextBox 29"/>
          <p:cNvSpPr txBox="1"/>
          <p:nvPr/>
        </p:nvSpPr>
        <p:spPr>
          <a:xfrm>
            <a:off x="5943600" y="5638800"/>
            <a:ext cx="2514600" cy="40005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2000" b="1" dirty="0"/>
              <a:t>Closure</a:t>
            </a:r>
          </a:p>
        </p:txBody>
      </p:sp>
      <p:sp>
        <p:nvSpPr>
          <p:cNvPr id="31" name="TextBox 30"/>
          <p:cNvSpPr txBox="1"/>
          <p:nvPr/>
        </p:nvSpPr>
        <p:spPr>
          <a:xfrm>
            <a:off x="6629400" y="2971800"/>
            <a:ext cx="2514600" cy="708025"/>
          </a:xfrm>
          <a:prstGeom prst="rect">
            <a:avLst/>
          </a:prstGeom>
          <a:solidFill>
            <a:srgbClr val="FFFFFF"/>
          </a:solidFill>
        </p:spPr>
        <p:txBody>
          <a:bodyPr>
            <a:spAutoFit/>
          </a:bodyPr>
          <a:lstStyle/>
          <a:p>
            <a:pPr fontAlgn="auto">
              <a:spcBef>
                <a:spcPts val="0"/>
              </a:spcBef>
              <a:spcAft>
                <a:spcPts val="0"/>
              </a:spcAft>
              <a:defRPr/>
            </a:pPr>
            <a:r>
              <a:rPr lang="en-US" sz="2000" b="1" i="1" dirty="0">
                <a:solidFill>
                  <a:schemeClr val="bg2">
                    <a:lumMod val="25000"/>
                  </a:schemeClr>
                </a:solidFill>
                <a:latin typeface="+mn-lt"/>
              </a:rPr>
              <a:t>Office of School Improvement</a:t>
            </a:r>
          </a:p>
        </p:txBody>
      </p:sp>
      <p:sp>
        <p:nvSpPr>
          <p:cNvPr id="26637" name="Rectangle 31"/>
          <p:cNvSpPr>
            <a:spLocks noChangeArrowheads="1"/>
          </p:cNvSpPr>
          <p:nvPr/>
        </p:nvSpPr>
        <p:spPr bwMode="auto">
          <a:xfrm>
            <a:off x="533400" y="3124200"/>
            <a:ext cx="2971800" cy="830263"/>
          </a:xfrm>
          <a:prstGeom prst="rect">
            <a:avLst/>
          </a:prstGeom>
          <a:noFill/>
          <a:ln w="9525">
            <a:noFill/>
            <a:miter lim="800000"/>
            <a:headEnd/>
            <a:tailEnd/>
          </a:ln>
        </p:spPr>
        <p:txBody>
          <a:bodyPr>
            <a:spAutoFit/>
          </a:bodyPr>
          <a:lstStyle/>
          <a:p>
            <a:r>
              <a:rPr lang="en-US" sz="1200" dirty="0">
                <a:solidFill>
                  <a:srgbClr val="92D050"/>
                </a:solidFill>
                <a:latin typeface="Calibri" pitchFamily="34" charset="0"/>
              </a:rPr>
              <a:t>GREEN </a:t>
            </a:r>
            <a:r>
              <a:rPr lang="en-US" sz="1200" dirty="0">
                <a:latin typeface="Calibri" pitchFamily="34" charset="0"/>
              </a:rPr>
              <a:t>	High Performance</a:t>
            </a:r>
          </a:p>
          <a:p>
            <a:r>
              <a:rPr lang="en-US" sz="1200" dirty="0">
                <a:latin typeface="Calibri" pitchFamily="34" charset="0"/>
              </a:rPr>
              <a:t>YELLOW	Medium Performance</a:t>
            </a:r>
          </a:p>
          <a:p>
            <a:r>
              <a:rPr lang="en-US" sz="1200" dirty="0">
                <a:solidFill>
                  <a:srgbClr val="FFC000"/>
                </a:solidFill>
                <a:latin typeface="Calibri" pitchFamily="34" charset="0"/>
              </a:rPr>
              <a:t>ORANGE</a:t>
            </a:r>
            <a:r>
              <a:rPr lang="en-US" sz="1200" dirty="0">
                <a:latin typeface="Calibri" pitchFamily="34" charset="0"/>
              </a:rPr>
              <a:t>	Medium – Low Performance</a:t>
            </a:r>
          </a:p>
          <a:p>
            <a:r>
              <a:rPr lang="en-US" sz="1200" dirty="0">
                <a:solidFill>
                  <a:srgbClr val="FF0000"/>
                </a:solidFill>
                <a:latin typeface="Calibri" pitchFamily="34" charset="0"/>
              </a:rPr>
              <a:t>RED</a:t>
            </a:r>
            <a:r>
              <a:rPr lang="en-US" sz="1200" dirty="0">
                <a:latin typeface="Calibri" pitchFamily="34" charset="0"/>
              </a:rPr>
              <a:t>	Low Performance</a:t>
            </a:r>
          </a:p>
        </p:txBody>
      </p:sp>
      <p:sp>
        <p:nvSpPr>
          <p:cNvPr id="26639" name="Text Box 15"/>
          <p:cNvSpPr txBox="1">
            <a:spLocks noChangeArrowheads="1"/>
          </p:cNvSpPr>
          <p:nvPr/>
        </p:nvSpPr>
        <p:spPr bwMode="auto">
          <a:xfrm>
            <a:off x="381000" y="4953000"/>
            <a:ext cx="2743200" cy="1477328"/>
          </a:xfrm>
          <a:prstGeom prst="rect">
            <a:avLst/>
          </a:prstGeom>
          <a:noFill/>
          <a:ln w="9525">
            <a:noFill/>
            <a:miter lim="800000"/>
            <a:headEnd/>
            <a:tailEnd/>
          </a:ln>
          <a:effectLst/>
        </p:spPr>
        <p:txBody>
          <a:bodyPr>
            <a:spAutoFit/>
          </a:bodyPr>
          <a:lstStyle/>
          <a:p>
            <a:pPr>
              <a:spcBef>
                <a:spcPct val="50000"/>
              </a:spcBef>
            </a:pPr>
            <a:r>
              <a:rPr lang="en-US" dirty="0">
                <a:latin typeface="Trebuchet MS" pitchFamily="34" charset="0"/>
              </a:rPr>
              <a:t>Continuing aggressive work</a:t>
            </a:r>
            <a:r>
              <a:rPr lang="en-US" dirty="0" smtClean="0">
                <a:latin typeface="Trebuchet MS" pitchFamily="34" charset="0"/>
              </a:rPr>
              <a:t> at </a:t>
            </a:r>
            <a:r>
              <a:rPr lang="en-US" dirty="0">
                <a:latin typeface="Trebuchet MS" pitchFamily="34" charset="0"/>
              </a:rPr>
              <a:t>the elementary level</a:t>
            </a:r>
            <a:r>
              <a:rPr lang="en-US" dirty="0" smtClean="0">
                <a:latin typeface="Trebuchet MS" pitchFamily="34" charset="0"/>
              </a:rPr>
              <a:t> is also critical </a:t>
            </a:r>
            <a:r>
              <a:rPr lang="en-US" dirty="0">
                <a:latin typeface="Trebuchet MS" pitchFamily="34" charset="0"/>
              </a:rPr>
              <a:t>to the overall </a:t>
            </a:r>
            <a:r>
              <a:rPr lang="en-US" dirty="0" smtClean="0">
                <a:latin typeface="Trebuchet MS" pitchFamily="34" charset="0"/>
              </a:rPr>
              <a:t>strategy of improving high schools…</a:t>
            </a:r>
            <a:endParaRPr lang="en-US" dirty="0">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8" name="Straight Connector 17"/>
          <p:cNvCxnSpPr/>
          <p:nvPr/>
        </p:nvCxnSpPr>
        <p:spPr>
          <a:xfrm>
            <a:off x="0" y="762000"/>
            <a:ext cx="9144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630" name="TextBox 18"/>
          <p:cNvSpPr txBox="1">
            <a:spLocks noChangeArrowheads="1"/>
          </p:cNvSpPr>
          <p:nvPr/>
        </p:nvSpPr>
        <p:spPr bwMode="auto">
          <a:xfrm>
            <a:off x="228600" y="0"/>
            <a:ext cx="8610600" cy="731838"/>
          </a:xfrm>
          <a:prstGeom prst="rect">
            <a:avLst/>
          </a:prstGeom>
          <a:noFill/>
          <a:ln w="9525">
            <a:noFill/>
            <a:miter lim="800000"/>
            <a:headEnd/>
            <a:tailEnd/>
          </a:ln>
        </p:spPr>
        <p:txBody>
          <a:bodyPr>
            <a:spAutoFit/>
          </a:bodyPr>
          <a:lstStyle/>
          <a:p>
            <a:pPr algn="ctr"/>
            <a:r>
              <a:rPr lang="en-US" sz="2400" b="1" dirty="0" smtClean="0">
                <a:latin typeface="Calibri" pitchFamily="34" charset="0"/>
              </a:rPr>
              <a:t>Managing the Four Federal Models for Improvement</a:t>
            </a:r>
            <a:br>
              <a:rPr lang="en-US" sz="2400" b="1" dirty="0" smtClean="0">
                <a:latin typeface="Calibri" pitchFamily="34" charset="0"/>
              </a:rPr>
            </a:br>
            <a:r>
              <a:rPr lang="en-US" b="1" i="1" dirty="0" smtClean="0">
                <a:latin typeface="Calibri" pitchFamily="34" charset="0"/>
              </a:rPr>
              <a:t>A Portfolio of External and Internal Lead Partners</a:t>
            </a:r>
            <a:endParaRPr lang="en-US" b="1" i="1" dirty="0">
              <a:latin typeface="Calibri" pitchFamily="34" charset="0"/>
            </a:endParaRPr>
          </a:p>
        </p:txBody>
      </p:sp>
      <p:pic>
        <p:nvPicPr>
          <p:cNvPr id="5" name="Picture 4"/>
          <p:cNvPicPr>
            <a:picLocks noChangeAspect="1"/>
          </p:cNvPicPr>
          <p:nvPr/>
        </p:nvPicPr>
        <p:blipFill>
          <a:blip r:embed="rId3"/>
          <a:stretch>
            <a:fillRect/>
          </a:stretch>
        </p:blipFill>
        <p:spPr>
          <a:xfrm>
            <a:off x="1143000" y="1143000"/>
            <a:ext cx="6724650" cy="51968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a:stretch>
            <a:fillRect/>
          </a:stretch>
        </p:blipFill>
        <p:spPr bwMode="auto">
          <a:xfrm>
            <a:off x="341313" y="914400"/>
            <a:ext cx="8339137" cy="5715000"/>
          </a:xfrm>
          <a:prstGeom prst="rect">
            <a:avLst/>
          </a:prstGeom>
          <a:noFill/>
          <a:ln w="9525">
            <a:noFill/>
            <a:miter lim="800000"/>
            <a:headEnd/>
            <a:tailEnd/>
          </a:ln>
        </p:spPr>
      </p:pic>
      <p:sp>
        <p:nvSpPr>
          <p:cNvPr id="8" name="Title 1"/>
          <p:cNvSpPr>
            <a:spLocks/>
          </p:cNvSpPr>
          <p:nvPr/>
        </p:nvSpPr>
        <p:spPr bwMode="auto">
          <a:xfrm>
            <a:off x="1905000" y="304800"/>
            <a:ext cx="5181600" cy="457200"/>
          </a:xfrm>
          <a:prstGeom prst="rect">
            <a:avLst/>
          </a:prstGeom>
          <a:noFill/>
          <a:ln w="9525">
            <a:noFill/>
            <a:miter lim="800000"/>
            <a:headEnd/>
            <a:tailEnd/>
          </a:ln>
          <a:effectLst/>
        </p:spPr>
        <p:txBody>
          <a:bodyPr lIns="92075" tIns="46038" rIns="92075" bIns="46038" anchor="ctr"/>
          <a:lstStyle/>
          <a:p>
            <a:pPr algn="ctr" eaLnBrk="0" hangingPunct="0"/>
            <a:r>
              <a:rPr lang="en-US" sz="2800" b="1" dirty="0">
                <a:solidFill>
                  <a:schemeClr val="tx2"/>
                </a:solidFill>
                <a:effectLst>
                  <a:outerShdw blurRad="38100" dist="38100" dir="2700000" algn="tl">
                    <a:srgbClr val="C0C0C0"/>
                  </a:outerShdw>
                </a:effectLst>
                <a:latin typeface="Calibri" pitchFamily="34" charset="0"/>
                <a:cs typeface="Times New Roman" pitchFamily="18" charset="0"/>
              </a:rPr>
              <a:t>CPS Whole School Reform Model</a:t>
            </a:r>
          </a:p>
        </p:txBody>
      </p:sp>
      <p:sp>
        <p:nvSpPr>
          <p:cNvPr id="4" name="Slide Number Placeholder 3"/>
          <p:cNvSpPr>
            <a:spLocks noGrp="1"/>
          </p:cNvSpPr>
          <p:nvPr>
            <p:ph type="sldNum" sz="quarter" idx="12"/>
          </p:nvPr>
        </p:nvSpPr>
        <p:spPr>
          <a:xfrm>
            <a:off x="457200" y="6356350"/>
            <a:ext cx="2133600" cy="365125"/>
          </a:xfrm>
        </p:spPr>
        <p:txBody>
          <a:bodyPr/>
          <a:lstStyle/>
          <a:p>
            <a:pPr algn="l">
              <a:defRPr/>
            </a:pPr>
            <a:fld id="{06C6049B-CD46-4DD7-886D-784A6C2F77F4}" type="slidenum">
              <a:rPr lang="en-US"/>
              <a:pPr algn="l">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a:spLocks/>
          </p:cNvSpPr>
          <p:nvPr/>
        </p:nvSpPr>
        <p:spPr bwMode="auto">
          <a:xfrm>
            <a:off x="228600" y="152400"/>
            <a:ext cx="8305800" cy="762000"/>
          </a:xfrm>
          <a:prstGeom prst="rect">
            <a:avLst/>
          </a:prstGeom>
          <a:noFill/>
          <a:ln w="9525">
            <a:noFill/>
            <a:miter lim="800000"/>
            <a:headEnd/>
            <a:tailEnd/>
          </a:ln>
          <a:effectLst/>
        </p:spPr>
        <p:txBody>
          <a:bodyPr lIns="92075" tIns="46038" rIns="92075" bIns="46038" anchor="ctr"/>
          <a:lstStyle/>
          <a:p>
            <a:pPr algn="ctr" eaLnBrk="0" hangingPunct="0"/>
            <a:r>
              <a:rPr lang="en-US" sz="2400" b="1" dirty="0">
                <a:solidFill>
                  <a:schemeClr val="tx2"/>
                </a:solidFill>
                <a:effectLst>
                  <a:outerShdw blurRad="38100" dist="38100" dir="2700000" algn="tl">
                    <a:srgbClr val="C0C0C0"/>
                  </a:outerShdw>
                </a:effectLst>
                <a:latin typeface="Trebuchet MS" pitchFamily="34" charset="0"/>
                <a:ea typeface="ＭＳ Ｐゴシック"/>
                <a:cs typeface="Times New Roman" pitchFamily="18" charset="0"/>
              </a:rPr>
              <a:t>Learning from Past Reforms = TIME and SUSTAINABILITY</a:t>
            </a:r>
          </a:p>
        </p:txBody>
      </p:sp>
      <p:pic>
        <p:nvPicPr>
          <p:cNvPr id="61443" name="Picture 6" descr="TurnaroundPhasesWSchools.jpg"/>
          <p:cNvPicPr>
            <a:picLocks noChangeAspect="1"/>
          </p:cNvPicPr>
          <p:nvPr/>
        </p:nvPicPr>
        <p:blipFill>
          <a:blip r:embed="rId3"/>
          <a:srcRect/>
          <a:stretch>
            <a:fillRect/>
          </a:stretch>
        </p:blipFill>
        <p:spPr bwMode="auto">
          <a:xfrm>
            <a:off x="196850" y="1498600"/>
            <a:ext cx="8750300" cy="4216400"/>
          </a:xfrm>
          <a:prstGeom prst="rect">
            <a:avLst/>
          </a:prstGeom>
          <a:noFill/>
          <a:ln w="9525">
            <a:noFill/>
            <a:miter lim="800000"/>
            <a:headEnd/>
            <a:tailEnd/>
          </a:ln>
        </p:spPr>
      </p:pic>
      <p:sp>
        <p:nvSpPr>
          <p:cNvPr id="61444" name="Text Box 9"/>
          <p:cNvSpPr txBox="1">
            <a:spLocks noChangeArrowheads="1"/>
          </p:cNvSpPr>
          <p:nvPr/>
        </p:nvSpPr>
        <p:spPr bwMode="auto">
          <a:xfrm>
            <a:off x="685800" y="5715000"/>
            <a:ext cx="7620000" cy="646113"/>
          </a:xfrm>
          <a:prstGeom prst="rect">
            <a:avLst/>
          </a:prstGeom>
          <a:solidFill>
            <a:srgbClr val="FFFF99"/>
          </a:solidFill>
          <a:ln w="12700">
            <a:solidFill>
              <a:srgbClr val="000000"/>
            </a:solidFill>
            <a:miter lim="800000"/>
            <a:headEnd/>
            <a:tailEnd/>
          </a:ln>
        </p:spPr>
        <p:txBody>
          <a:bodyPr>
            <a:spAutoFit/>
          </a:bodyPr>
          <a:lstStyle/>
          <a:p>
            <a:r>
              <a:rPr lang="en-US" b="1" dirty="0">
                <a:latin typeface="Garamond" pitchFamily="18" charset="0"/>
                <a:ea typeface="ＭＳ Ｐゴシック"/>
                <a:cs typeface="Arial" charset="0"/>
              </a:rPr>
              <a:t>Organizational research tells us that it takes 4-6 years to bring lasting change to an organization</a:t>
            </a:r>
          </a:p>
        </p:txBody>
      </p:sp>
      <p:sp>
        <p:nvSpPr>
          <p:cNvPr id="5" name="Slide Number Placeholder 4"/>
          <p:cNvSpPr txBox="1">
            <a:spLocks noGrp="1"/>
          </p:cNvSpPr>
          <p:nvPr/>
        </p:nvSpPr>
        <p:spPr>
          <a:xfrm>
            <a:off x="7086600" y="6096000"/>
            <a:ext cx="1905000" cy="457200"/>
          </a:xfrm>
          <a:prstGeom prst="rect">
            <a:avLst/>
          </a:prstGeom>
          <a:noFill/>
        </p:spPr>
        <p:txBody>
          <a:bodyPr/>
          <a:lstStyle/>
          <a:p>
            <a:pPr algn="r">
              <a:defRPr/>
            </a:pPr>
            <a:fld id="{3CF46A4B-9A18-4E4B-A8C4-30CF302BF36D}" type="slidenum">
              <a:rPr lang="en-US" sz="1600">
                <a:latin typeface="Times New Roman" pitchFamily="-111" charset="0"/>
                <a:ea typeface="ＭＳ Ｐゴシック" pitchFamily="-111" charset="-128"/>
              </a:rPr>
              <a:pPr algn="r">
                <a:defRPr/>
              </a:pPr>
              <a:t>8</a:t>
            </a:fld>
            <a:endParaRPr lang="en-US" sz="1600" dirty="0">
              <a:latin typeface="Times New Roman" pitchFamily="-111" charset="0"/>
              <a:ea typeface="ＭＳ Ｐゴシック" pitchFamily="-111"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a:spLocks/>
          </p:cNvSpPr>
          <p:nvPr/>
        </p:nvSpPr>
        <p:spPr bwMode="auto">
          <a:xfrm>
            <a:off x="228600" y="152400"/>
            <a:ext cx="8305800" cy="762000"/>
          </a:xfrm>
          <a:prstGeom prst="rect">
            <a:avLst/>
          </a:prstGeom>
          <a:noFill/>
          <a:ln w="9525">
            <a:noFill/>
            <a:miter lim="800000"/>
            <a:headEnd/>
            <a:tailEnd/>
          </a:ln>
          <a:effectLst/>
        </p:spPr>
        <p:txBody>
          <a:bodyPr lIns="92075" tIns="46038" rIns="92075" bIns="46038" anchor="ctr"/>
          <a:lstStyle/>
          <a:p>
            <a:pPr algn="ctr" eaLnBrk="0" hangingPunct="0"/>
            <a:r>
              <a:rPr lang="en-US" sz="2400" b="1" dirty="0">
                <a:solidFill>
                  <a:schemeClr val="tx2"/>
                </a:solidFill>
                <a:effectLst>
                  <a:outerShdw blurRad="38100" dist="38100" dir="2700000" algn="tl">
                    <a:srgbClr val="C0C0C0"/>
                  </a:outerShdw>
                </a:effectLst>
                <a:latin typeface="Trebuchet MS" pitchFamily="34" charset="0"/>
                <a:ea typeface="ＭＳ Ｐゴシック"/>
                <a:cs typeface="Times New Roman" pitchFamily="18" charset="0"/>
              </a:rPr>
              <a:t>Learning from Past Reforms = TIME and SUSTAINABILITY</a:t>
            </a:r>
          </a:p>
        </p:txBody>
      </p:sp>
      <p:sp>
        <p:nvSpPr>
          <p:cNvPr id="5" name="Slide Number Placeholder 4"/>
          <p:cNvSpPr txBox="1">
            <a:spLocks noGrp="1"/>
          </p:cNvSpPr>
          <p:nvPr/>
        </p:nvSpPr>
        <p:spPr>
          <a:xfrm>
            <a:off x="7086600" y="6096000"/>
            <a:ext cx="1905000" cy="457200"/>
          </a:xfrm>
          <a:prstGeom prst="rect">
            <a:avLst/>
          </a:prstGeom>
          <a:noFill/>
        </p:spPr>
        <p:txBody>
          <a:bodyPr/>
          <a:lstStyle/>
          <a:p>
            <a:pPr algn="r">
              <a:defRPr/>
            </a:pPr>
            <a:fld id="{3CF46A4B-9A18-4E4B-A8C4-30CF302BF36D}" type="slidenum">
              <a:rPr lang="en-US" sz="1600">
                <a:latin typeface="Times New Roman" pitchFamily="-111" charset="0"/>
                <a:ea typeface="ＭＳ Ｐゴシック" pitchFamily="-111" charset="-128"/>
              </a:rPr>
              <a:pPr algn="r">
                <a:defRPr/>
              </a:pPr>
              <a:t>9</a:t>
            </a:fld>
            <a:endParaRPr lang="en-US" sz="1600" dirty="0">
              <a:latin typeface="Times New Roman" pitchFamily="-111" charset="0"/>
              <a:ea typeface="ＭＳ Ｐゴシック" pitchFamily="-111" charset="-128"/>
            </a:endParaRPr>
          </a:p>
        </p:txBody>
      </p:sp>
      <p:pic>
        <p:nvPicPr>
          <p:cNvPr id="6" name="Picture 5" descr="Model Capture II.png"/>
          <p:cNvPicPr>
            <a:picLocks noChangeAspect="1"/>
          </p:cNvPicPr>
          <p:nvPr/>
        </p:nvPicPr>
        <p:blipFill>
          <a:blip r:embed="rId3"/>
          <a:stretch>
            <a:fillRect/>
          </a:stretch>
        </p:blipFill>
        <p:spPr>
          <a:xfrm>
            <a:off x="1066800" y="1143000"/>
            <a:ext cx="7073900" cy="5422900"/>
          </a:xfrm>
          <a:prstGeom prst="rect">
            <a:avLst/>
          </a:prstGeom>
        </p:spPr>
      </p:pic>
      <p:pic>
        <p:nvPicPr>
          <p:cNvPr id="8" name="Picture 7" descr="Capture 2.png"/>
          <p:cNvPicPr>
            <a:picLocks noChangeAspect="1"/>
          </p:cNvPicPr>
          <p:nvPr/>
        </p:nvPicPr>
        <p:blipFill>
          <a:blip r:embed="rId4"/>
          <a:stretch>
            <a:fillRect/>
          </a:stretch>
        </p:blipFill>
        <p:spPr>
          <a:xfrm>
            <a:off x="304800" y="1143000"/>
            <a:ext cx="2057400" cy="762000"/>
          </a:xfrm>
          <a:prstGeom prst="rect">
            <a:avLst/>
          </a:prstGeom>
        </p:spPr>
      </p:pic>
      <p:sp>
        <p:nvSpPr>
          <p:cNvPr id="12" name="Rectangle 11"/>
          <p:cNvSpPr/>
          <p:nvPr/>
        </p:nvSpPr>
        <p:spPr>
          <a:xfrm>
            <a:off x="8001000" y="6096000"/>
            <a:ext cx="358483" cy="308533"/>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608</Words>
  <Application>Microsoft Macintosh PowerPoint</Application>
  <PresentationFormat>On-screen Show (4:3)</PresentationFormat>
  <Paragraphs>130</Paragraphs>
  <Slides>12</Slides>
  <Notes>10</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1_Office Theme</vt:lpstr>
      <vt:lpstr>Office Theme</vt:lpstr>
      <vt:lpstr>Excel.Sheet.8</vt:lpstr>
      <vt:lpstr>Slide 1</vt:lpstr>
      <vt:lpstr>2,000 high schools produce  half the nation’s dropouts </vt:lpstr>
      <vt:lpstr>Slide 3</vt:lpstr>
      <vt:lpstr>Slide 4</vt:lpstr>
      <vt:lpstr>Slide 5</vt:lpstr>
      <vt:lpstr>Slide 6</vt:lpstr>
      <vt:lpstr>Slide 7</vt:lpstr>
      <vt:lpstr>Slide 8</vt:lpstr>
      <vt:lpstr>Slide 9</vt:lpstr>
      <vt:lpstr>Slide 10</vt:lpstr>
      <vt:lpstr>Bringing Change to Scale</vt:lpstr>
      <vt:lpstr>Contact Information</vt:lpstr>
    </vt:vector>
  </TitlesOfParts>
  <Company>Chicago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rcurvey-joh</dc:creator>
  <cp:lastModifiedBy>Randel Josserand</cp:lastModifiedBy>
  <cp:revision>58</cp:revision>
  <cp:lastPrinted>2010-06-15T15:20:29Z</cp:lastPrinted>
  <dcterms:created xsi:type="dcterms:W3CDTF">2010-06-15T17:25:38Z</dcterms:created>
  <dcterms:modified xsi:type="dcterms:W3CDTF">2010-06-15T17:33:34Z</dcterms:modified>
</cp:coreProperties>
</file>