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68" r:id="rId4"/>
    <p:sldId id="270" r:id="rId5"/>
    <p:sldId id="257" r:id="rId6"/>
    <p:sldId id="259" r:id="rId7"/>
    <p:sldId id="258" r:id="rId8"/>
    <p:sldId id="277" r:id="rId9"/>
    <p:sldId id="279" r:id="rId10"/>
    <p:sldId id="260" r:id="rId11"/>
    <p:sldId id="278" r:id="rId12"/>
    <p:sldId id="281" r:id="rId13"/>
    <p:sldId id="267" r:id="rId14"/>
    <p:sldId id="275" r:id="rId15"/>
    <p:sldId id="264" r:id="rId16"/>
    <p:sldId id="27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2167" autoAdjust="0"/>
  </p:normalViewPr>
  <p:slideViewPr>
    <p:cSldViewPr>
      <p:cViewPr>
        <p:scale>
          <a:sx n="100" d="100"/>
          <a:sy n="100" d="100"/>
        </p:scale>
        <p:origin x="-69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1906" y="-245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0E41869-41C1-46B9-A1EA-D5BD2B732212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9873EDE-386C-457D-B59F-38D4748D7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260EF-460A-4813-BC21-2AAB852873F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A3E9B-3B4D-4B3B-B3BB-B758513CC141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AEF01-D2EC-4C49-B6A4-E1E5162A01F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A431E-FDD8-43AC-8C8D-267E507C9B6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92625"/>
            <a:ext cx="5607050" cy="41846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3064B903-2868-48EC-850A-8AFAFD15F0E7}" type="slidenum">
              <a:rPr lang="en-US" sz="1300">
                <a:latin typeface="Calibri" pitchFamily="34" charset="0"/>
              </a:rPr>
              <a:pPr algn="r" defTabSz="931863"/>
              <a:t>13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9200" y="2286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xfrm>
            <a:off x="609600" y="3962400"/>
            <a:ext cx="5638800" cy="51054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A634897A-74DF-4932-A170-D35ABBFFD904}" type="slidenum">
              <a:rPr lang="en-US" sz="1300">
                <a:latin typeface="Calibri" pitchFamily="34" charset="0"/>
              </a:rPr>
              <a:pPr algn="r" defTabSz="931863"/>
              <a:t>14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4227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C25A5-4F85-402C-B751-6BF1263353C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7050" cy="41814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1B19A497-4EBC-4DE7-B2A1-909E27A0DA89}" type="slidenum">
              <a:rPr lang="en-US" sz="1300">
                <a:latin typeface="Calibri" pitchFamily="34" charset="0"/>
              </a:rPr>
              <a:pPr algn="r" defTabSz="931863"/>
              <a:t>16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14E77F92-8BE9-43BB-BD5C-8070D358D406}" type="slidenum">
              <a:rPr lang="en-US" sz="1300">
                <a:latin typeface="Calibri" pitchFamily="34" charset="0"/>
              </a:rPr>
              <a:pPr algn="r" defTabSz="931863"/>
              <a:t>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99125" cy="46513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61991DA9-E5D8-4EB7-AC7C-9213EE926958}" type="slidenum">
              <a:rPr lang="en-US" sz="1300">
                <a:latin typeface="Calibri" pitchFamily="34" charset="0"/>
              </a:rPr>
              <a:pPr algn="r" defTabSz="931863"/>
              <a:t>3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C0F3CFAF-472D-48EB-B472-CEAB8DA56B93}" type="slidenum">
              <a:rPr lang="en-US" sz="1300">
                <a:latin typeface="Calibri" pitchFamily="34" charset="0"/>
              </a:rPr>
              <a:pPr algn="r" defTabSz="931863"/>
              <a:t>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488B6-8941-45CD-9567-5D07EE41E79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E9E6C-69FE-41B6-A26B-2B95886F2AC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CF0DE-5F7B-41AD-86E7-641FEE322DA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	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0F5D6-77C7-4203-8543-393B1AD3C06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253BD-71AB-42EC-AB19-6E604F3063C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C9F1-D000-4897-B996-C2960A645A83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6020-32AD-49B2-9EFA-7955DC05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60FE-ED89-4262-973E-2D2B75CCDB51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43DE-0E77-4C43-88BE-537B75229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94C2-6D0C-49AF-BC27-8039427A72C2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D284-5D69-4024-8302-841466754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2DAE-AE99-421E-B4C8-FB20C4C55496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363F-7B92-4BCE-8DCE-2A60C8CBE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EAA5-3BB6-4277-BC9D-B4F75537CCDA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8579-25A7-44EC-B617-EDB694FE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E69D-72AB-4242-862B-F998D32C0D1B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6FB7-D9F7-4DBA-875D-17943D745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0184-0BEF-4ED3-808F-C1CCC760E537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CF84-7FE8-48FB-A9D8-38A09016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3DAB-F482-4591-9408-DE838C6699DF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A8D-AC9C-4B53-A16D-0FB51DDC3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EDFB-26D6-404D-8EA0-7C459B206B1F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0A89-981E-4FA1-AC2A-979C619A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7C64-9305-44B1-B9C6-395B75BD5EB3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D2DC-E19D-4955-A9E8-1FA344BC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087D-15CF-4015-8681-9D9ADDC49C70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701A-4A5C-42A2-9BFD-7C69CF0BD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BC547-6B33-4011-99F7-58BA6A9B737A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CDE00B-A360-46B8-8035-03BAB96D4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ii.org/leader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sschenck@centerii.org" TargetMode="External"/><Relationship Id="rId4" Type="http://schemas.openxmlformats.org/officeDocument/2006/relationships/hyperlink" Target="http://www.centerii.org/CenterIIPublic/SIG_Survey.asp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terii.org/leader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259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Supporting Rural Schools and Districts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6294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i="1" smtClean="0">
                <a:solidFill>
                  <a:srgbClr val="0D0D0D"/>
                </a:solidFill>
              </a:rPr>
              <a:t>Featuring: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smtClean="0">
                <a:solidFill>
                  <a:srgbClr val="0D0D0D"/>
                </a:solidFill>
              </a:rPr>
              <a:t>Andrea Browning, American Youth Policy Forum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smtClean="0">
                <a:solidFill>
                  <a:srgbClr val="0D0D0D"/>
                </a:solidFill>
              </a:rPr>
              <a:t>Bryan Setser, North Carolina Dept. of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smtClean="0">
                <a:solidFill>
                  <a:srgbClr val="0D0D0D"/>
                </a:solidFill>
              </a:rPr>
              <a:t>Mark Bounds, South Carolina Dept. of Education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800" b="1" i="1" smtClean="0">
                <a:solidFill>
                  <a:srgbClr val="0D0D0D"/>
                </a:solidFill>
              </a:rPr>
              <a:t>	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42" name="Picture 12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13"/>
          <p:cNvGrpSpPr>
            <a:grpSpLocks noChangeAspect="1"/>
          </p:cNvGrpSpPr>
          <p:nvPr/>
        </p:nvGrpSpPr>
        <p:grpSpPr bwMode="auto">
          <a:xfrm>
            <a:off x="2438400" y="5638800"/>
            <a:ext cx="4572000" cy="841375"/>
            <a:chOff x="108356400" y="107880522"/>
            <a:chExt cx="4429205" cy="815512"/>
          </a:xfrm>
        </p:grpSpPr>
        <p:pic>
          <p:nvPicPr>
            <p:cNvPr id="14344" name="Picture 14" descr="CenterII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899450" y="108078270"/>
              <a:ext cx="2886155" cy="54115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14345" name="Picture 15" descr="CCSSO_full_col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356400" y="107880522"/>
              <a:ext cx="1531163" cy="81551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Featured Presenters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0800" y="4191000"/>
            <a:ext cx="426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latin typeface="+mn-lt"/>
                <a:cs typeface="+mn-cs"/>
              </a:rPr>
              <a:t>Bryan </a:t>
            </a:r>
            <a:r>
              <a:rPr lang="en-US" sz="3200" b="1" dirty="0" err="1">
                <a:latin typeface="+mn-lt"/>
                <a:cs typeface="+mn-cs"/>
              </a:rPr>
              <a:t>Setser</a:t>
            </a:r>
            <a:endParaRPr lang="en-US" sz="3200" b="1" dirty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>
                <a:latin typeface="+mn-lt"/>
                <a:cs typeface="+mn-cs"/>
              </a:rPr>
              <a:t>Chief Executive Officer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latin typeface="+mn-lt"/>
                <a:cs typeface="+mn-cs"/>
              </a:rPr>
              <a:t>North Carolina Virtual Public School </a:t>
            </a:r>
          </a:p>
        </p:txBody>
      </p:sp>
      <p:pic>
        <p:nvPicPr>
          <p:cNvPr id="32772" name="Picture 2" descr="H:\Support for Rural Schools-July 23\BSetser_pi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5200" y="1600200"/>
            <a:ext cx="2432050" cy="2413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Featured Presenters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8200" y="2819400"/>
            <a:ext cx="426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latin typeface="+mn-lt"/>
                <a:cs typeface="+mn-cs"/>
              </a:rPr>
              <a:t>Mark Bounds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>
                <a:latin typeface="+mn-lt"/>
                <a:cs typeface="+mn-cs"/>
              </a:rPr>
              <a:t>Deputy Superintendent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latin typeface="+mn-lt"/>
                <a:cs typeface="+mn-cs"/>
              </a:rPr>
              <a:t>South Carolina  Office of Educator Quality and Leadership  </a:t>
            </a:r>
          </a:p>
        </p:txBody>
      </p:sp>
      <p:pic>
        <p:nvPicPr>
          <p:cNvPr id="34820" name="Picture 2" descr="H:\Support for Rural Schools-July 23\MBounds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37306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Q &amp; A and Discussion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Q &amp; A and Discussion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685800" y="1371600"/>
            <a:ext cx="77724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>
                <a:latin typeface="Calibri" pitchFamily="34" charset="0"/>
              </a:rPr>
              <a:t>  Please note that your phone line is muted upon entry and will remain muted (see red </a:t>
            </a:r>
            <a:r>
              <a:rPr lang="en-US" sz="3200" b="1">
                <a:solidFill>
                  <a:srgbClr val="FF3300"/>
                </a:solidFill>
                <a:latin typeface="Calibri" pitchFamily="34" charset="0"/>
              </a:rPr>
              <a:t>x</a:t>
            </a:r>
            <a:r>
              <a:rPr lang="en-US" sz="3200" b="1">
                <a:latin typeface="Calibri" pitchFamily="34" charset="0"/>
              </a:rPr>
              <a:t> in front of your name)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>
                <a:latin typeface="Calibri" pitchFamily="34" charset="0"/>
              </a:rPr>
              <a:t>  To get speakers’ attention, please use the “Raise Hand” button in the Participants Panel. We will un-mute then.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>
                <a:latin typeface="Calibri" pitchFamily="34" charset="0"/>
              </a:rPr>
              <a:t>  You can also post your questions or comments on the Q &amp; A Panel.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752600" y="0"/>
            <a:ext cx="5638800" cy="914400"/>
          </a:xfrm>
        </p:spPr>
        <p:txBody>
          <a:bodyPr/>
          <a:lstStyle/>
          <a:p>
            <a:pPr eaLnBrk="1" hangingPunct="1"/>
            <a:r>
              <a:rPr lang="en-US" b="1" smtClean="0"/>
              <a:t>Panelists</a:t>
            </a:r>
          </a:p>
        </p:txBody>
      </p:sp>
      <p:sp>
        <p:nvSpPr>
          <p:cNvPr id="40963" name="Content Placeholder 2"/>
          <p:cNvSpPr>
            <a:spLocks/>
          </p:cNvSpPr>
          <p:nvPr/>
        </p:nvSpPr>
        <p:spPr bwMode="auto">
          <a:xfrm>
            <a:off x="5181600" y="28956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latin typeface="Calibri" pitchFamily="34" charset="0"/>
              </a:rPr>
              <a:t>Andrea Browning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>
                <a:latin typeface="Calibri" pitchFamily="34" charset="0"/>
              </a:rPr>
              <a:t>AYPF</a:t>
            </a:r>
          </a:p>
        </p:txBody>
      </p:sp>
      <p:pic>
        <p:nvPicPr>
          <p:cNvPr id="40964" name="Picture 7" descr="SHanes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14400"/>
            <a:ext cx="16732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Content Placeholder 2"/>
          <p:cNvSpPr>
            <a:spLocks/>
          </p:cNvSpPr>
          <p:nvPr/>
        </p:nvSpPr>
        <p:spPr bwMode="auto">
          <a:xfrm>
            <a:off x="990600" y="259080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latin typeface="Calibri" pitchFamily="34" charset="0"/>
              </a:rPr>
              <a:t>Susan Hanes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>
                <a:latin typeface="Calibri" pitchFamily="34" charset="0"/>
              </a:rPr>
              <a:t>NNSSIL Co-Coordinator/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>
                <a:latin typeface="Calibri" pitchFamily="34" charset="0"/>
              </a:rPr>
              <a:t>Moderator</a:t>
            </a:r>
          </a:p>
        </p:txBody>
      </p:sp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914400" y="6019800"/>
            <a:ext cx="2514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Mark Bounds</a:t>
            </a:r>
          </a:p>
          <a:p>
            <a:pPr algn="ctr"/>
            <a:r>
              <a:rPr lang="en-US" b="1" i="1">
                <a:latin typeface="Calibri" pitchFamily="34" charset="0"/>
              </a:rPr>
              <a:t>South Carolina DOE</a:t>
            </a:r>
          </a:p>
        </p:txBody>
      </p:sp>
      <p:sp>
        <p:nvSpPr>
          <p:cNvPr id="40967" name="Content Placeholder 2"/>
          <p:cNvSpPr>
            <a:spLocks/>
          </p:cNvSpPr>
          <p:nvPr/>
        </p:nvSpPr>
        <p:spPr bwMode="auto">
          <a:xfrm>
            <a:off x="5334000" y="57150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latin typeface="Calibri" pitchFamily="34" charset="0"/>
              </a:rPr>
              <a:t>Bryan Setser</a:t>
            </a:r>
          </a:p>
          <a:p>
            <a:pPr marL="342900" indent="-342900" algn="ctr"/>
            <a:r>
              <a:rPr lang="en-US" b="1" i="1">
                <a:latin typeface="Calibri" pitchFamily="34" charset="0"/>
              </a:rPr>
              <a:t>North Carolina DOE</a:t>
            </a:r>
          </a:p>
        </p:txBody>
      </p:sp>
      <p:pic>
        <p:nvPicPr>
          <p:cNvPr id="40968" name="Picture 2" descr="H:\Support for Rural Schools-July 23\BSetser_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736975"/>
            <a:ext cx="18923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3" descr="H:\Support for Rural Schools-July 23\MBounds_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810000"/>
            <a:ext cx="193833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5" descr="ABrowning_pic"/>
          <p:cNvPicPr>
            <a:picLocks noChangeAspect="1" noChangeArrowheads="1"/>
          </p:cNvPicPr>
          <p:nvPr/>
        </p:nvPicPr>
        <p:blipFill>
          <a:blip r:embed="rId6" cstate="print"/>
          <a:srcRect l="20226" r="16776" b="22600"/>
          <a:stretch>
            <a:fillRect/>
          </a:stretch>
        </p:blipFill>
        <p:spPr bwMode="auto">
          <a:xfrm>
            <a:off x="5486400" y="914400"/>
            <a:ext cx="2057400" cy="18954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For More Information</a:t>
            </a:r>
            <a:br>
              <a:rPr lang="en-US" sz="3200" b="1" smtClean="0"/>
            </a:br>
            <a:r>
              <a:rPr lang="en-US" sz="4000" b="1" smtClean="0">
                <a:hlinkClick r:id="rId3"/>
              </a:rPr>
              <a:t>www.centerii.org/leaders</a:t>
            </a:r>
            <a:endParaRPr lang="en-US" sz="4000" b="1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33800"/>
          </a:xfrm>
          <a:ln>
            <a:solidFill>
              <a:schemeClr val="tx1"/>
            </a:solidFill>
          </a:ln>
        </p:spPr>
        <p:txBody>
          <a:bodyPr/>
          <a:lstStyle/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b="1" smtClean="0"/>
              <a:t>Link to this webinar’s recording, slides and resources mentioned during the presentations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b="1" smtClean="0"/>
              <a:t>NNSSIL Community Site 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b="1" smtClean="0"/>
              <a:t>School Improvement Grants Resources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b="1" smtClean="0"/>
              <a:t>LEA SIG Survey – </a:t>
            </a:r>
            <a:r>
              <a:rPr lang="en-US" sz="2400" b="1" smtClean="0">
                <a:hlinkClick r:id="rId4"/>
              </a:rPr>
              <a:t>http://www.centerii.org/CenterIIPublic/SIG_Survey.aspx</a:t>
            </a:r>
            <a:r>
              <a:rPr lang="en-US" sz="2400" b="1" smtClean="0"/>
              <a:t> 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b="1" smtClean="0"/>
              <a:t>Feedback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400" b="1" smtClean="0"/>
              <a:t>Follow-up questions? Send to Susan Hanes,</a:t>
            </a:r>
            <a:r>
              <a:rPr lang="en-US" sz="2400" b="1" smtClean="0">
                <a:hlinkClick r:id="rId5"/>
              </a:rPr>
              <a:t> shanes@centerii.org</a:t>
            </a:r>
            <a:endParaRPr lang="en-US" sz="2400" b="1" smtClean="0"/>
          </a:p>
        </p:txBody>
      </p:sp>
      <p:pic>
        <p:nvPicPr>
          <p:cNvPr id="43012" name="Picture 4" descr="nnss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1"/>
          <p:cNvSpPr>
            <a:spLocks/>
          </p:cNvSpPr>
          <p:nvPr/>
        </p:nvSpPr>
        <p:spPr bwMode="auto">
          <a:xfrm>
            <a:off x="457200" y="137160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latin typeface="Calibri" pitchFamily="34" charset="0"/>
              </a:rPr>
              <a:t>Thank you to our featured presenters and thank you all for participating in today’s webinar! </a:t>
            </a:r>
          </a:p>
        </p:txBody>
      </p:sp>
      <p:pic>
        <p:nvPicPr>
          <p:cNvPr id="53254" name="Picture 6" descr="j04024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0"/>
            <a:ext cx="29305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NNSSIL Co-coordinators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343400" y="4953000"/>
            <a:ext cx="35814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Nina de las Alas</a:t>
            </a:r>
          </a:p>
          <a:p>
            <a:r>
              <a:rPr lang="en-US" sz="2400" b="1" i="1">
                <a:latin typeface="Calibri" pitchFamily="34" charset="0"/>
              </a:rPr>
              <a:t>Senior Program Associate, Council of Chief State School Officers</a:t>
            </a:r>
            <a:endParaRPr lang="en-US" sz="240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219200" y="990600"/>
            <a:ext cx="37338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>
                <a:latin typeface="Calibri" pitchFamily="34" charset="0"/>
              </a:rPr>
              <a:t>Susan Hanes</a:t>
            </a:r>
          </a:p>
          <a:p>
            <a:pPr algn="r"/>
            <a:r>
              <a:rPr lang="en-US" sz="2400" b="1" i="1">
                <a:latin typeface="Calibri" pitchFamily="34" charset="0"/>
              </a:rPr>
              <a:t>Technical Advisor, Center on Innovation and Improvement</a:t>
            </a:r>
            <a:endParaRPr lang="en-US" sz="2400"/>
          </a:p>
        </p:txBody>
      </p:sp>
      <p:pic>
        <p:nvPicPr>
          <p:cNvPr id="16389" name="Picture 6" descr="SHanes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66800"/>
            <a:ext cx="314642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de las Alas, Nina"/>
          <p:cNvPicPr>
            <a:picLocks noChangeAspect="1" noChangeArrowheads="1"/>
          </p:cNvPicPr>
          <p:nvPr/>
        </p:nvPicPr>
        <p:blipFill>
          <a:blip r:embed="rId4" cstate="print"/>
          <a:srcRect l="24434" t="17297" r="19899" b="8484"/>
          <a:stretch>
            <a:fillRect/>
          </a:stretch>
        </p:blipFill>
        <p:spPr bwMode="auto">
          <a:xfrm>
            <a:off x="838200" y="2897188"/>
            <a:ext cx="3352800" cy="3349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smtClean="0"/>
              <a:t>WebEx Panels &amp; Features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2638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8"/>
          <p:cNvSpPr>
            <a:spLocks noChangeShapeType="1"/>
          </p:cNvSpPr>
          <p:nvPr/>
        </p:nvSpPr>
        <p:spPr bwMode="auto">
          <a:xfrm flipV="1">
            <a:off x="4572000" y="160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10"/>
          <p:cNvSpPr>
            <a:spLocks noChangeShapeType="1"/>
          </p:cNvSpPr>
          <p:nvPr/>
        </p:nvSpPr>
        <p:spPr bwMode="auto">
          <a:xfrm>
            <a:off x="47244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>
            <a:off x="4648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4572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2438400" y="1371600"/>
            <a:ext cx="1981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/>
              <a:t>Participants</a:t>
            </a:r>
            <a:endParaRPr lang="en-US" sz="2400"/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1600200" y="2819400"/>
            <a:ext cx="2743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/>
              <a:t>Raise/lower</a:t>
            </a:r>
            <a:r>
              <a:rPr lang="en-US" b="1"/>
              <a:t> </a:t>
            </a:r>
            <a:r>
              <a:rPr lang="en-US" sz="2400" b="1"/>
              <a:t>hand</a:t>
            </a:r>
          </a:p>
        </p:txBody>
      </p:sp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3505200" y="3505200"/>
            <a:ext cx="914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/>
              <a:t>Chat</a:t>
            </a:r>
            <a:endParaRPr lang="en-US" sz="2400"/>
          </a:p>
        </p:txBody>
      </p:sp>
      <p:sp>
        <p:nvSpPr>
          <p:cNvPr id="18444" name="Text Box 16"/>
          <p:cNvSpPr txBox="1">
            <a:spLocks noChangeArrowheads="1"/>
          </p:cNvSpPr>
          <p:nvPr/>
        </p:nvSpPr>
        <p:spPr bwMode="auto">
          <a:xfrm>
            <a:off x="3657600" y="51816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b="1"/>
              <a:t>Q&amp;A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smtClean="0"/>
              <a:t>Webex Panels &amp; Features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990600"/>
            <a:ext cx="59436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13"/>
          <p:cNvSpPr>
            <a:spLocks noChangeShapeType="1"/>
          </p:cNvSpPr>
          <p:nvPr/>
        </p:nvSpPr>
        <p:spPr bwMode="auto">
          <a:xfrm flipV="1">
            <a:off x="2743200" y="5029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4"/>
          <p:cNvSpPr>
            <a:spLocks noChangeShapeType="1"/>
          </p:cNvSpPr>
          <p:nvPr/>
        </p:nvSpPr>
        <p:spPr bwMode="auto">
          <a:xfrm flipV="1">
            <a:off x="6172200" y="3276600"/>
            <a:ext cx="381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Content Placeholder 2"/>
          <p:cNvSpPr>
            <a:spLocks/>
          </p:cNvSpPr>
          <p:nvPr/>
        </p:nvSpPr>
        <p:spPr bwMode="auto">
          <a:xfrm>
            <a:off x="381000" y="48768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000" b="1" u="sng">
                <a:latin typeface="Calibri" pitchFamily="34" charset="0"/>
              </a:rPr>
              <a:t>Presentations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Visual magnification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Audio volume (manual control through your phone or if using VOIP through computer’s audio controls . If you still cannot hear, please send Nina a chat message) or contact WebEx Tech Support (866-229-3239).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National Network of State School Improvement Leaders (NNSSIL)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3000" b="1" u="sng" smtClean="0"/>
              <a:t>Vision</a:t>
            </a:r>
          </a:p>
          <a:p>
            <a:pPr eaLnBrk="1" fontAlgn="t" hangingPunct="1">
              <a:lnSpc>
                <a:spcPct val="90000"/>
              </a:lnSpc>
              <a:spcAft>
                <a:spcPct val="35000"/>
              </a:spcAft>
              <a:buFont typeface="Arial" charset="0"/>
              <a:buNone/>
              <a:defRPr/>
            </a:pPr>
            <a:r>
              <a:rPr lang="en-US" sz="2800" b="1" i="1" smtClean="0"/>
              <a:t>	</a:t>
            </a:r>
            <a:r>
              <a:rPr lang="en-US" sz="2400" b="1" i="1" smtClean="0"/>
              <a:t>Network of state leaders engaged in developing an evidence-based body of knowledge that can lead to accelerating sustainable school, district and state improvement to raise educational results for all learners.</a:t>
            </a:r>
          </a:p>
          <a:p>
            <a:pPr eaLnBrk="1" fontAlgn="t" hangingPunct="1">
              <a:lnSpc>
                <a:spcPct val="90000"/>
              </a:lnSpc>
              <a:spcAft>
                <a:spcPct val="35000"/>
              </a:spcAft>
              <a:buFont typeface="Arial" charset="0"/>
              <a:buNone/>
              <a:defRPr/>
            </a:pPr>
            <a:endParaRPr lang="en-US" sz="2400" b="1" i="1" smtClean="0"/>
          </a:p>
          <a:p>
            <a:pPr eaLnBrk="1" fontAlgn="t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u="sng" smtClean="0"/>
              <a:t>Mission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b="1" i="1" smtClean="0"/>
              <a:t>	</a:t>
            </a:r>
            <a:r>
              <a:rPr lang="en-US" sz="2400" b="1" i="1" smtClean="0"/>
              <a:t>To provide collegial support among state leaders of school improvement to build, utilize and disseminate a robust body of knowledge of professional practices leading to systemic educational change.</a:t>
            </a:r>
            <a:r>
              <a:rPr lang="en-US" smtClean="0"/>
              <a:t> </a:t>
            </a:r>
            <a:endParaRPr lang="en-US" sz="30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National Network of State School Improvement Leaders (NNSSIL)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u="sng" smtClean="0"/>
              <a:t>Membership</a:t>
            </a:r>
          </a:p>
          <a:p>
            <a:pPr eaLnBrk="1" fontAlgn="t" hangingPunct="1">
              <a:lnSpc>
                <a:spcPct val="90000"/>
              </a:lnSpc>
            </a:pPr>
            <a:r>
              <a:rPr lang="en-US" sz="2400" b="1" smtClean="0"/>
              <a:t>50+ SEAs and territories</a:t>
            </a:r>
          </a:p>
          <a:p>
            <a:pPr eaLnBrk="1" fontAlgn="t" hangingPunct="1">
              <a:lnSpc>
                <a:spcPct val="90000"/>
              </a:lnSpc>
            </a:pPr>
            <a:r>
              <a:rPr lang="en-US" sz="2400" b="1" smtClean="0"/>
              <a:t>16 Regional Comprehensive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 Centers (RCCs) &amp; 5 Content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 Centers</a:t>
            </a:r>
          </a:p>
        </p:txBody>
      </p:sp>
      <p:pic>
        <p:nvPicPr>
          <p:cNvPr id="24580" name="Picture 10" descr="US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5814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152400" y="3733800"/>
            <a:ext cx="79248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Calibri" pitchFamily="34" charset="0"/>
              </a:rPr>
              <a:t>Advisory Group – Design Team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 Subgroup of state reps., sub-dir.-level RCC</a:t>
            </a:r>
          </a:p>
          <a:p>
            <a:pPr>
              <a:spcAft>
                <a:spcPct val="20000"/>
              </a:spcAft>
            </a:pPr>
            <a:r>
              <a:rPr lang="en-US" sz="2400" b="1">
                <a:latin typeface="Calibri" pitchFamily="34" charset="0"/>
              </a:rPr>
              <a:t>     staffers, US ED, and NNSSIL co-coordinators</a:t>
            </a:r>
          </a:p>
          <a:p>
            <a:pPr>
              <a:spcAft>
                <a:spcPct val="20000"/>
              </a:spcAft>
            </a:pPr>
            <a:endParaRPr lang="en-US" sz="1200" b="1">
              <a:latin typeface="Calibri" pitchFamily="34" charset="0"/>
            </a:endParaRPr>
          </a:p>
          <a:p>
            <a:r>
              <a:rPr lang="en-US" sz="2800" b="1" u="sng">
                <a:latin typeface="Calibri" pitchFamily="34" charset="0"/>
              </a:rPr>
              <a:t>Administrative Partners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Center on Innovation &amp; Improvement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Council of Chief State School Officers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257800" y="4953000"/>
            <a:ext cx="3657600" cy="7080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More information:</a:t>
            </a:r>
            <a:r>
              <a:rPr lang="en-US" sz="2000" b="1">
                <a:latin typeface="Calibri" pitchFamily="34" charset="0"/>
              </a:rPr>
              <a:t> </a:t>
            </a:r>
            <a:r>
              <a:rPr lang="en-US" sz="2000" b="1">
                <a:latin typeface="Calibri" pitchFamily="34" charset="0"/>
                <a:hlinkClick r:id="rId4"/>
              </a:rPr>
              <a:t>http://www.centerii.org/leaders</a:t>
            </a:r>
            <a:endParaRPr lang="en-US" sz="2000" b="1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Supporting Rural Schools and Districts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334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u="sng" dirty="0" smtClean="0"/>
              <a:t>Purpose</a:t>
            </a:r>
          </a:p>
          <a:p>
            <a:pPr eaLnBrk="1" hangingPunct="1"/>
            <a:r>
              <a:rPr lang="en-US" b="1" dirty="0" smtClean="0"/>
              <a:t>Provide an overview of schools and districts in rural settings, highlighting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dirty="0" smtClean="0"/>
              <a:t>What it means to be a “rural” school or district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dirty="0" smtClean="0"/>
              <a:t>Key issues in policy and practice for rural schools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dirty="0" smtClean="0"/>
              <a:t>Federal funding for rural schools</a:t>
            </a:r>
          </a:p>
          <a:p>
            <a:pPr eaLnBrk="1" hangingPunct="1"/>
            <a:r>
              <a:rPr lang="en-US" b="1" dirty="0" smtClean="0"/>
              <a:t>Present two states’ approaches to providing quality education to rural schools and districts: </a:t>
            </a:r>
            <a:r>
              <a:rPr lang="en-US" b="1" dirty="0" smtClean="0">
                <a:solidFill>
                  <a:srgbClr val="FF0000"/>
                </a:solidFill>
              </a:rPr>
              <a:t>North Carolina</a:t>
            </a:r>
            <a:r>
              <a:rPr lang="en-US" b="1" dirty="0" smtClean="0"/>
              <a:t> &amp; </a:t>
            </a:r>
            <a:r>
              <a:rPr lang="en-US" b="1" dirty="0" smtClean="0">
                <a:solidFill>
                  <a:srgbClr val="FF0000"/>
                </a:solidFill>
              </a:rPr>
              <a:t>South Carolina</a:t>
            </a:r>
          </a:p>
          <a:p>
            <a:pPr eaLnBrk="1" hangingPunct="1"/>
            <a:r>
              <a:rPr lang="en-US" b="1" dirty="0" smtClean="0"/>
              <a:t>Field questions from participants</a:t>
            </a:r>
          </a:p>
          <a:p>
            <a:pPr eaLnBrk="1" hangingPunct="1">
              <a:buFont typeface="Arial" charset="0"/>
              <a:buNone/>
            </a:pPr>
            <a:endParaRPr lang="en-US" b="1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Featured Presenters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Featured Presenters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4191000" cy="1524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smtClean="0"/>
              <a:t>Andrea Browning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i="1" smtClean="0"/>
              <a:t>Program Associate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b="1" i="1" smtClean="0"/>
              <a:t>American Youth Policy Forum</a:t>
            </a:r>
          </a:p>
        </p:txBody>
      </p:sp>
      <p:pic>
        <p:nvPicPr>
          <p:cNvPr id="30724" name="Picture 3" descr="ABrowning_pic"/>
          <p:cNvPicPr>
            <a:picLocks noChangeAspect="1" noChangeArrowheads="1"/>
          </p:cNvPicPr>
          <p:nvPr/>
        </p:nvPicPr>
        <p:blipFill>
          <a:blip r:embed="rId3" cstate="print"/>
          <a:srcRect l="20226" r="16776" b="22600"/>
          <a:stretch>
            <a:fillRect/>
          </a:stretch>
        </p:blipFill>
        <p:spPr bwMode="auto">
          <a:xfrm>
            <a:off x="5029200" y="1828800"/>
            <a:ext cx="3505200" cy="32289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446</Words>
  <Application>Microsoft Office PowerPoint</Application>
  <PresentationFormat>On-screen Show (4:3)</PresentationFormat>
  <Paragraphs>101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Supporting Rural Schools and Districts</vt:lpstr>
      <vt:lpstr>NNSSIL Co-coordinators</vt:lpstr>
      <vt:lpstr>WebEx Panels &amp; Features</vt:lpstr>
      <vt:lpstr>Webex Panels &amp; Features</vt:lpstr>
      <vt:lpstr>National Network of State School Improvement Leaders (NNSSIL)</vt:lpstr>
      <vt:lpstr>National Network of State School Improvement Leaders (NNSSIL)</vt:lpstr>
      <vt:lpstr>Supporting Rural Schools and Districts</vt:lpstr>
      <vt:lpstr>Featured Presenters</vt:lpstr>
      <vt:lpstr>Featured Presenters</vt:lpstr>
      <vt:lpstr>Featured Presenters</vt:lpstr>
      <vt:lpstr>Featured Presenters</vt:lpstr>
      <vt:lpstr>Q &amp; A and Discussion</vt:lpstr>
      <vt:lpstr>Q &amp; A and Discussion</vt:lpstr>
      <vt:lpstr>Panelists</vt:lpstr>
      <vt:lpstr>For More Information www.centerii.org/leaders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on Restructuring Mon., Jan. 12, 2009</dc:title>
  <dc:creator>Nina de las Alas</dc:creator>
  <cp:lastModifiedBy>Nina de las Alas</cp:lastModifiedBy>
  <cp:revision>90</cp:revision>
  <dcterms:created xsi:type="dcterms:W3CDTF">2009-01-12T01:17:13Z</dcterms:created>
  <dcterms:modified xsi:type="dcterms:W3CDTF">2010-07-23T15:49:08Z</dcterms:modified>
</cp:coreProperties>
</file>