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5" r:id="rId6"/>
    <p:sldId id="268" r:id="rId7"/>
    <p:sldId id="270" r:id="rId8"/>
    <p:sldId id="259" r:id="rId9"/>
    <p:sldId id="258" r:id="rId10"/>
    <p:sldId id="277" r:id="rId11"/>
    <p:sldId id="282" r:id="rId12"/>
    <p:sldId id="283" r:id="rId13"/>
    <p:sldId id="279" r:id="rId14"/>
    <p:sldId id="281" r:id="rId15"/>
    <p:sldId id="267" r:id="rId16"/>
    <p:sldId id="275" r:id="rId17"/>
    <p:sldId id="264" r:id="rId18"/>
    <p:sldId id="272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de las Alas" initials="NS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7768" autoAdjust="0"/>
  </p:normalViewPr>
  <p:slideViewPr>
    <p:cSldViewPr>
      <p:cViewPr>
        <p:scale>
          <a:sx n="90" d="100"/>
          <a:sy n="90" d="100"/>
        </p:scale>
        <p:origin x="-5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939" y="7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0E41869-41C1-46B9-A1EA-D5BD2B732212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9873EDE-386C-457D-B59F-38D4748D7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1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495800"/>
            <a:ext cx="5607050" cy="41814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260EF-460A-4813-BC21-2AAB852873F7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67200"/>
            <a:ext cx="5607050" cy="4876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253BD-71AB-42EC-AB19-6E604F3063C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A431E-FDD8-43AC-8C8D-267E507C9B65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92625"/>
            <a:ext cx="5607050" cy="41846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3064B903-2868-48EC-850A-8AFAFD15F0E7}" type="slidenum">
              <a:rPr lang="en-US" sz="1300">
                <a:latin typeface="Calibri" pitchFamily="34" charset="0"/>
              </a:rPr>
              <a:pPr algn="r" defTabSz="931863"/>
              <a:t>12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9200" y="2286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xfrm>
            <a:off x="609600" y="3957638"/>
            <a:ext cx="5715000" cy="800576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A634897A-74DF-4932-A170-D35ABBFFD904}" type="slidenum">
              <a:rPr lang="en-US" sz="1300">
                <a:latin typeface="Calibri" pitchFamily="34" charset="0"/>
              </a:rPr>
              <a:pPr algn="r" defTabSz="931863"/>
              <a:t>13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4227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C25A5-4F85-402C-B751-6BF1263353C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7050" cy="41814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1B19A497-4EBC-4DE7-B2A1-909E27A0DA89}" type="slidenum">
              <a:rPr lang="en-US" sz="1300">
                <a:latin typeface="Calibri" pitchFamily="34" charset="0"/>
              </a:rPr>
              <a:pPr algn="r" defTabSz="931863"/>
              <a:t>15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14E77F92-8BE9-43BB-BD5C-8070D358D406}" type="slidenum">
              <a:rPr lang="en-US" sz="1300">
                <a:latin typeface="Calibri" pitchFamily="34" charset="0"/>
              </a:rPr>
              <a:pPr algn="r" defTabSz="931863"/>
              <a:t>2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99125" cy="46513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61991DA9-E5D8-4EB7-AC7C-9213EE926958}" type="slidenum">
              <a:rPr lang="en-US" sz="1300">
                <a:latin typeface="Calibri" pitchFamily="34" charset="0"/>
              </a:rPr>
              <a:pPr algn="r" defTabSz="931863"/>
              <a:t>3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C0F3CFAF-472D-48EB-B472-CEAB8DA56B93}" type="slidenum">
              <a:rPr lang="en-US" sz="1300">
                <a:latin typeface="Calibri" pitchFamily="34" charset="0"/>
              </a:rPr>
              <a:pPr algn="r" defTabSz="931863"/>
              <a:t>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E9E6C-69FE-41B6-A26B-2B95886F2AC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914400" y="4495800"/>
            <a:ext cx="5607050" cy="4181475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CF0DE-5F7B-41AD-86E7-641FEE322DA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0F5D6-77C7-4203-8543-393B1AD3C06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3E9B-3B4D-4B3B-B3BB-B758513CC14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3E9B-3B4D-4B3B-B3BB-B758513CC14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C9F1-D000-4897-B996-C2960A645A83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6020-32AD-49B2-9EFA-7955DC05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60FE-ED89-4262-973E-2D2B75CCDB51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43DE-0E77-4C43-88BE-537B7522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94C2-6D0C-49AF-BC27-8039427A72C2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D284-5D69-4024-8302-841466754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2DAE-AE99-421E-B4C8-FB20C4C55496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363F-7B92-4BCE-8DCE-2A60C8CBE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EAA5-3BB6-4277-BC9D-B4F75537CCDA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8579-25A7-44EC-B617-EDB694FE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E69D-72AB-4242-862B-F998D32C0D1B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6FB7-D9F7-4DBA-875D-17943D745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0184-0BEF-4ED3-808F-C1CCC760E537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CF84-7FE8-48FB-A9D8-38A09016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3DAB-F482-4591-9408-DE838C6699DF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A8D-AC9C-4B53-A16D-0FB51DDC3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EDFB-26D6-404D-8EA0-7C459B206B1F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0A89-981E-4FA1-AC2A-979C619A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7C64-9305-44B1-B9C6-395B75BD5EB3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D2DC-E19D-4955-A9E8-1FA344BC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087D-15CF-4015-8681-9D9ADDC49C70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701A-4A5C-42A2-9BFD-7C69CF0BD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BC547-6B33-4011-99F7-58BA6A9B737A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CDE00B-A360-46B8-8035-03BAB96D4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ii.org/leade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ninaa@ccsso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terii.org/leader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610600" cy="205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Addressing the Needs of All Students through School Improvement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66700" y="3505200"/>
            <a:ext cx="8610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Sherry Thomas, North Carolina Department of Public Instruction</a:t>
            </a:r>
            <a:endParaRPr lang="en-US" sz="2400" b="1" i="1" dirty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George Hancock</a:t>
            </a:r>
            <a:r>
              <a:rPr lang="en-US" sz="2400" b="1" i="1" dirty="0">
                <a:solidFill>
                  <a:srgbClr val="0D0D0D"/>
                </a:solidFill>
              </a:rPr>
              <a:t>, North Carolina Department of Public Instruction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Steve Underwood, Idaho Department of Education</a:t>
            </a:r>
            <a:endParaRPr lang="en-US" sz="2400" b="1" i="1" dirty="0">
              <a:solidFill>
                <a:srgbClr val="0D0D0D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4342" name="Picture 12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13"/>
          <p:cNvGrpSpPr>
            <a:grpSpLocks noChangeAspect="1"/>
          </p:cNvGrpSpPr>
          <p:nvPr/>
        </p:nvGrpSpPr>
        <p:grpSpPr bwMode="auto">
          <a:xfrm>
            <a:off x="2438400" y="5638800"/>
            <a:ext cx="4572000" cy="841375"/>
            <a:chOff x="108356400" y="107880522"/>
            <a:chExt cx="4429205" cy="815512"/>
          </a:xfrm>
        </p:grpSpPr>
        <p:pic>
          <p:nvPicPr>
            <p:cNvPr id="14344" name="Picture 14" descr="CenterII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899450" y="108078270"/>
              <a:ext cx="2886155" cy="54115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14345" name="Picture 15" descr="CCSSO_full_col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356400" y="107880522"/>
              <a:ext cx="1531163" cy="81551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0" y="2557875"/>
            <a:ext cx="4267200" cy="2057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dirty="0" smtClean="0"/>
              <a:t>Steve Underwood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400" b="1" i="1" dirty="0" smtClean="0"/>
              <a:t>Director of Statewide Systems of Support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000" b="1" i="1" dirty="0" smtClean="0"/>
              <a:t>Idaho Department of Education</a:t>
            </a:r>
            <a:endParaRPr lang="en-US" sz="2000" b="1" i="1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60" y="1752600"/>
            <a:ext cx="2841735" cy="3200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Q &amp; A and Discussion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Q &amp; A and Discussion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685800" y="1371600"/>
            <a:ext cx="77724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dirty="0">
                <a:latin typeface="Calibri" pitchFamily="34" charset="0"/>
              </a:rPr>
              <a:t>  Please note that your phone line is muted upon entry and will remain muted (see red </a:t>
            </a:r>
            <a:r>
              <a:rPr lang="en-US" sz="3200" b="1" dirty="0">
                <a:solidFill>
                  <a:srgbClr val="FF3300"/>
                </a:solidFill>
                <a:latin typeface="Calibri" pitchFamily="34" charset="0"/>
              </a:rPr>
              <a:t>x</a:t>
            </a:r>
            <a:r>
              <a:rPr lang="en-US" sz="3200" b="1" dirty="0">
                <a:latin typeface="Calibri" pitchFamily="34" charset="0"/>
              </a:rPr>
              <a:t> in front of your name)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dirty="0">
                <a:latin typeface="Calibri" pitchFamily="34" charset="0"/>
              </a:rPr>
              <a:t>  To get speakers’ attention, please use the “Raise Hand” button in the Participants Panel. We will un-mute then.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dirty="0">
                <a:latin typeface="Calibri" pitchFamily="34" charset="0"/>
              </a:rPr>
              <a:t>  You can also post your questions or comments on the Q &amp; A Panel.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752600" y="0"/>
            <a:ext cx="5638800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Panelists</a:t>
            </a:r>
          </a:p>
        </p:txBody>
      </p:sp>
      <p:sp>
        <p:nvSpPr>
          <p:cNvPr id="40963" name="Content Placeholder 2"/>
          <p:cNvSpPr>
            <a:spLocks/>
          </p:cNvSpPr>
          <p:nvPr/>
        </p:nvSpPr>
        <p:spPr bwMode="auto">
          <a:xfrm>
            <a:off x="5231876" y="6007475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Sherry Thomas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b="1" i="1" dirty="0">
                <a:latin typeface="Calibri" pitchFamily="34" charset="0"/>
              </a:rPr>
              <a:t>North Carolina DPI</a:t>
            </a:r>
          </a:p>
        </p:txBody>
      </p:sp>
      <p:sp>
        <p:nvSpPr>
          <p:cNvPr id="40965" name="Content Placeholder 2"/>
          <p:cNvSpPr>
            <a:spLocks/>
          </p:cNvSpPr>
          <p:nvPr/>
        </p:nvSpPr>
        <p:spPr bwMode="auto">
          <a:xfrm>
            <a:off x="1727212" y="3012706"/>
            <a:ext cx="2514600" cy="79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Susan Hanes</a:t>
            </a:r>
            <a:endParaRPr lang="en-US" sz="24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 smtClean="0">
                <a:latin typeface="Calibri" pitchFamily="34" charset="0"/>
              </a:rPr>
              <a:t>Moderator</a:t>
            </a:r>
            <a:endParaRPr lang="en-US" b="1" i="1" dirty="0">
              <a:latin typeface="Calibri" pitchFamily="34" charset="0"/>
            </a:endParaRPr>
          </a:p>
        </p:txBody>
      </p:sp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1663688" y="6002007"/>
            <a:ext cx="2514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George Hancock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b="1" i="1" dirty="0" smtClean="0">
                <a:latin typeface="Calibri" pitchFamily="34" charset="0"/>
              </a:rPr>
              <a:t>North Carolina DPI</a:t>
            </a:r>
            <a:endParaRPr lang="en-US" b="1" i="1" dirty="0">
              <a:latin typeface="Calibri" pitchFamily="34" charset="0"/>
            </a:endParaRPr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5157809" y="3018719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Steve Underwood</a:t>
            </a:r>
            <a:endParaRPr lang="en-US" sz="24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 smtClean="0">
                <a:latin typeface="Calibri" pitchFamily="34" charset="0"/>
              </a:rPr>
              <a:t>Idaho DOE</a:t>
            </a:r>
            <a:endParaRPr lang="en-US" b="1" i="1" dirty="0">
              <a:latin typeface="Calibri" pitchFamily="34" charset="0"/>
            </a:endParaRPr>
          </a:p>
        </p:txBody>
      </p:sp>
      <p:pic>
        <p:nvPicPr>
          <p:cNvPr id="11" name="Picture 6" descr="SHanes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3788" y="997145"/>
            <a:ext cx="2061449" cy="200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"/>
          <a:stretch/>
        </p:blipFill>
        <p:spPr>
          <a:xfrm>
            <a:off x="5515019" y="832630"/>
            <a:ext cx="1952581" cy="2165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88" y="4012924"/>
            <a:ext cx="1934400" cy="1989083"/>
          </a:xfrm>
          <a:prstGeom prst="rect">
            <a:avLst/>
          </a:prstGeom>
        </p:spPr>
      </p:pic>
      <p:pic>
        <p:nvPicPr>
          <p:cNvPr id="14" name="Picture 13" descr="Pictur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6726"/>
          <a:stretch/>
        </p:blipFill>
        <p:spPr bwMode="auto">
          <a:xfrm>
            <a:off x="5515019" y="4012923"/>
            <a:ext cx="2100715" cy="198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For More Information</a:t>
            </a:r>
            <a:br>
              <a:rPr lang="en-US" sz="3200" b="1" smtClean="0"/>
            </a:br>
            <a:r>
              <a:rPr lang="en-US" sz="4000" b="1" smtClean="0">
                <a:hlinkClick r:id="rId3"/>
              </a:rPr>
              <a:t>www.centerii.org/leaders</a:t>
            </a:r>
            <a:endParaRPr lang="en-US" sz="4000" b="1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62400"/>
          </a:xfrm>
          <a:ln>
            <a:solidFill>
              <a:schemeClr val="tx1"/>
            </a:solidFill>
          </a:ln>
        </p:spPr>
        <p:txBody>
          <a:bodyPr/>
          <a:lstStyle/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endParaRPr lang="en-US" sz="2800" b="1" dirty="0" smtClean="0"/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Link to this webinar’s recording, slides and resources mentioned during the presentations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Feedback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Follow-up questions? Send to Nina de las Alas, </a:t>
            </a:r>
            <a:r>
              <a:rPr lang="en-US" sz="2800" b="1" dirty="0" smtClean="0">
                <a:hlinkClick r:id="rId4"/>
              </a:rPr>
              <a:t>ninaa@ccsso.org</a:t>
            </a:r>
            <a:endParaRPr lang="en-US" sz="2800" b="1" dirty="0" smtClean="0"/>
          </a:p>
          <a:p>
            <a:pPr marL="3175" indent="0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None/>
            </a:pPr>
            <a:endParaRPr lang="en-US" sz="2800" b="1" dirty="0" smtClean="0"/>
          </a:p>
        </p:txBody>
      </p:sp>
      <p:pic>
        <p:nvPicPr>
          <p:cNvPr id="43012" name="Picture 4" descr="nns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1"/>
          <p:cNvSpPr>
            <a:spLocks/>
          </p:cNvSpPr>
          <p:nvPr/>
        </p:nvSpPr>
        <p:spPr bwMode="auto">
          <a:xfrm>
            <a:off x="457200" y="137160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latin typeface="Calibri" pitchFamily="34" charset="0"/>
              </a:rPr>
              <a:t>Thank you to our featured presenters and thank you all for participating in today’s </a:t>
            </a:r>
            <a:r>
              <a:rPr lang="en-US" sz="3200" b="1" dirty="0" smtClean="0">
                <a:latin typeface="Calibri" pitchFamily="34" charset="0"/>
              </a:rPr>
              <a:t>webinar!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53254" name="Picture 6" descr="j04024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0"/>
            <a:ext cx="29305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NNSSIL Co-coordinators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343400" y="4648200"/>
            <a:ext cx="3581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Nina de las Alas</a:t>
            </a:r>
          </a:p>
          <a:p>
            <a:r>
              <a:rPr lang="en-US" sz="2400" b="1" i="1" dirty="0" smtClean="0">
                <a:latin typeface="Calibri" pitchFamily="34" charset="0"/>
              </a:rPr>
              <a:t>Program Director, </a:t>
            </a:r>
            <a:r>
              <a:rPr lang="en-US" sz="2400" b="1" i="1" dirty="0">
                <a:latin typeface="Calibri" pitchFamily="34" charset="0"/>
              </a:rPr>
              <a:t>Council of Chief State School Officers</a:t>
            </a:r>
            <a:endParaRPr lang="en-US" sz="2400" dirty="0"/>
          </a:p>
        </p:txBody>
      </p:sp>
      <p:pic>
        <p:nvPicPr>
          <p:cNvPr id="16390" name="Picture 8" descr="de las Alas, Nina"/>
          <p:cNvPicPr>
            <a:picLocks noChangeAspect="1" noChangeArrowheads="1"/>
          </p:cNvPicPr>
          <p:nvPr/>
        </p:nvPicPr>
        <p:blipFill>
          <a:blip r:embed="rId3" cstate="print"/>
          <a:srcRect l="24434" t="17297" r="19899" b="8484"/>
          <a:stretch>
            <a:fillRect/>
          </a:stretch>
        </p:blipFill>
        <p:spPr bwMode="auto">
          <a:xfrm>
            <a:off x="989154" y="3048000"/>
            <a:ext cx="3201845" cy="3198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200" y="990600"/>
            <a:ext cx="37338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 dirty="0">
                <a:latin typeface="Calibri" pitchFamily="34" charset="0"/>
              </a:rPr>
              <a:t>Susan Hanes</a:t>
            </a:r>
          </a:p>
          <a:p>
            <a:pPr algn="r"/>
            <a:r>
              <a:rPr lang="en-US" sz="2400" b="1" i="1" dirty="0">
                <a:latin typeface="Calibri" pitchFamily="34" charset="0"/>
              </a:rPr>
              <a:t>Technical Advisor, Center on Innovation and Improvement</a:t>
            </a:r>
            <a:endParaRPr lang="en-US" sz="2400" dirty="0"/>
          </a:p>
        </p:txBody>
      </p:sp>
      <p:pic>
        <p:nvPicPr>
          <p:cNvPr id="8" name="Picture 6" descr="SHanes_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066800"/>
            <a:ext cx="314642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WebEx Panels &amp; Features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2638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8"/>
          <p:cNvSpPr>
            <a:spLocks noChangeShapeType="1"/>
          </p:cNvSpPr>
          <p:nvPr/>
        </p:nvSpPr>
        <p:spPr bwMode="auto">
          <a:xfrm flipV="1">
            <a:off x="4572000" y="160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8" name="Line 10"/>
          <p:cNvSpPr>
            <a:spLocks noChangeShapeType="1"/>
          </p:cNvSpPr>
          <p:nvPr/>
        </p:nvSpPr>
        <p:spPr bwMode="auto">
          <a:xfrm>
            <a:off x="47244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>
            <a:off x="4648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4572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2438400" y="1371600"/>
            <a:ext cx="1981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Participants</a:t>
            </a:r>
            <a:endParaRPr lang="en-US" sz="2400" dirty="0"/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1600200" y="2819400"/>
            <a:ext cx="2743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Raise/lower</a:t>
            </a:r>
            <a:r>
              <a:rPr lang="en-US" b="1" dirty="0"/>
              <a:t> </a:t>
            </a:r>
            <a:r>
              <a:rPr lang="en-US" sz="2400" b="1" dirty="0"/>
              <a:t>hand</a:t>
            </a:r>
          </a:p>
        </p:txBody>
      </p:sp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3505200" y="3505200"/>
            <a:ext cx="914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Chat</a:t>
            </a:r>
            <a:endParaRPr lang="en-US" sz="2400" dirty="0"/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3657600" y="51816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b="1" dirty="0"/>
              <a:t>Q&amp;A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Webex</a:t>
            </a:r>
            <a:r>
              <a:rPr lang="en-US" sz="4000" b="1" smtClean="0"/>
              <a:t> Panels &amp; Features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990600"/>
            <a:ext cx="59436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13"/>
          <p:cNvSpPr>
            <a:spLocks noChangeShapeType="1"/>
          </p:cNvSpPr>
          <p:nvPr/>
        </p:nvSpPr>
        <p:spPr bwMode="auto">
          <a:xfrm flipV="1">
            <a:off x="2743200" y="5029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 flipV="1">
            <a:off x="6172200" y="3276600"/>
            <a:ext cx="381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Content Placeholder 2"/>
          <p:cNvSpPr>
            <a:spLocks/>
          </p:cNvSpPr>
          <p:nvPr/>
        </p:nvSpPr>
        <p:spPr bwMode="auto">
          <a:xfrm>
            <a:off x="381000" y="48768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000" b="1" u="sng">
                <a:latin typeface="Calibri" pitchFamily="34" charset="0"/>
              </a:rPr>
              <a:t>Presentations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Visual magnification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Audio volume (manual control through your phone or if using VOIP through computer’s audio controls . If you still cannot hear, please send Nina a chat message) or contact WebEx Tech Support (866-229-3239).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National Network of State School Improvement Leaders (NNSSIL)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u="sng" smtClean="0"/>
              <a:t>Membership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50+ SEAs and territories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16 Regional Comprehensive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 (RCCs) &amp; 5 Content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</a:t>
            </a:r>
          </a:p>
        </p:txBody>
      </p:sp>
      <p:pic>
        <p:nvPicPr>
          <p:cNvPr id="24580" name="Picture 10" descr="US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5814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152400" y="3733800"/>
            <a:ext cx="79248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>
                <a:latin typeface="Calibri" pitchFamily="34" charset="0"/>
              </a:rPr>
              <a:t>Advisory Group – Design Team</a:t>
            </a:r>
          </a:p>
          <a:p>
            <a:pPr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   Subgroup of state reps., sub-dir.-level RCC</a:t>
            </a:r>
          </a:p>
          <a:p>
            <a:pPr>
              <a:spcAft>
                <a:spcPct val="20000"/>
              </a:spcAft>
            </a:pPr>
            <a:r>
              <a:rPr lang="en-US" sz="2400" b="1" dirty="0">
                <a:latin typeface="Calibri" pitchFamily="34" charset="0"/>
              </a:rPr>
              <a:t>     staffers, US ED, and NNSSIL co-coordinators</a:t>
            </a:r>
          </a:p>
          <a:p>
            <a:pPr>
              <a:spcAft>
                <a:spcPct val="20000"/>
              </a:spcAft>
            </a:pPr>
            <a:endParaRPr lang="en-US" sz="1200" b="1" dirty="0">
              <a:latin typeface="Calibri" pitchFamily="34" charset="0"/>
            </a:endParaRPr>
          </a:p>
          <a:p>
            <a:r>
              <a:rPr lang="en-US" sz="2800" b="1" u="sng" dirty="0">
                <a:latin typeface="Calibri" pitchFamily="34" charset="0"/>
              </a:rPr>
              <a:t>Administrative Partners</a:t>
            </a:r>
          </a:p>
          <a:p>
            <a:pPr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  Center on Innovation &amp; Improvement</a:t>
            </a:r>
          </a:p>
          <a:p>
            <a:pPr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  Council of Chief State School Officers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724400" y="4953000"/>
            <a:ext cx="4267200" cy="7080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More information: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hlinkClick r:id="rId4"/>
              </a:rPr>
              <a:t>http://www.centerii.org/leaders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Addressing the </a:t>
            </a:r>
            <a:r>
              <a:rPr lang="en-US" sz="3600" b="1" dirty="0"/>
              <a:t>Needs of </a:t>
            </a:r>
            <a:r>
              <a:rPr lang="en-US" sz="3600" b="1" dirty="0" smtClean="0"/>
              <a:t>All Students </a:t>
            </a:r>
            <a:r>
              <a:rPr lang="en-US" sz="3600" b="1" dirty="0"/>
              <a:t>through School Improvement</a:t>
            </a:r>
            <a:endParaRPr lang="en-US" sz="3600" b="1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541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u="sng" dirty="0" smtClean="0"/>
              <a:t>Purpose</a:t>
            </a:r>
          </a:p>
          <a:p>
            <a:pPr lvl="0"/>
            <a:r>
              <a:rPr lang="en-US" sz="2200" dirty="0"/>
              <a:t>Present perspectives from North Carolina and </a:t>
            </a:r>
            <a:r>
              <a:rPr lang="en-US" sz="2200" dirty="0" smtClean="0"/>
              <a:t>Idaho</a:t>
            </a:r>
          </a:p>
          <a:p>
            <a:pPr lvl="0"/>
            <a:r>
              <a:rPr lang="en-US" sz="2200" dirty="0" smtClean="0"/>
              <a:t>Describe the evolution of their respective statewide systems of support</a:t>
            </a:r>
            <a:endParaRPr lang="en-US" sz="2200" dirty="0"/>
          </a:p>
          <a:p>
            <a:pPr lvl="0"/>
            <a:r>
              <a:rPr lang="en-US" sz="2200" dirty="0" smtClean="0"/>
              <a:t>Identify how the respective SEAs orchestrate </a:t>
            </a:r>
            <a:r>
              <a:rPr lang="en-US" sz="2200" dirty="0"/>
              <a:t>and </a:t>
            </a:r>
            <a:r>
              <a:rPr lang="en-US" sz="2200" dirty="0" smtClean="0"/>
              <a:t>integrate various </a:t>
            </a:r>
            <a:r>
              <a:rPr lang="en-US" sz="2200" dirty="0"/>
              <a:t>state and federal programs, policies, practices and intervention strategies that address different student groups to meet the needs of all </a:t>
            </a:r>
            <a:r>
              <a:rPr lang="en-US" sz="2200" dirty="0" smtClean="0"/>
              <a:t>students</a:t>
            </a:r>
          </a:p>
          <a:p>
            <a:pPr lvl="0"/>
            <a:r>
              <a:rPr lang="en-US" sz="2200" dirty="0"/>
              <a:t>Share how </a:t>
            </a:r>
            <a:r>
              <a:rPr lang="en-US" sz="2200" dirty="0" smtClean="0"/>
              <a:t>the Idaho and North Carolina are  </a:t>
            </a:r>
            <a:r>
              <a:rPr lang="en-US" sz="2200" dirty="0"/>
              <a:t>determining progress for its own agency as well as for districts, schools and </a:t>
            </a:r>
            <a:r>
              <a:rPr lang="en-US" sz="2200" dirty="0" smtClean="0"/>
              <a:t>students</a:t>
            </a:r>
          </a:p>
          <a:p>
            <a:pPr lvl="0"/>
            <a:r>
              <a:rPr lang="en-US" sz="2200" dirty="0" smtClean="0"/>
              <a:t> </a:t>
            </a:r>
            <a:r>
              <a:rPr lang="en-US" sz="2200" dirty="0"/>
              <a:t>Highlight successes, ongoing issues, challenges, and points to </a:t>
            </a:r>
            <a:r>
              <a:rPr lang="en-US" sz="2200" dirty="0" smtClean="0"/>
              <a:t>consider</a:t>
            </a:r>
          </a:p>
          <a:p>
            <a:pPr lvl="0"/>
            <a:r>
              <a:rPr lang="en-US" sz="2200" dirty="0" smtClean="0"/>
              <a:t>Field questions from participants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Featured Presenters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57350" y="2209800"/>
            <a:ext cx="4395486" cy="212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smtClean="0">
                <a:latin typeface="+mn-lt"/>
                <a:cs typeface="+mn-cs"/>
              </a:rPr>
              <a:t>Sherry Thomas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>
                <a:latin typeface="+mn-lt"/>
                <a:cs typeface="+mn-cs"/>
              </a:rPr>
              <a:t>Section Chief </a:t>
            </a:r>
            <a:endParaRPr lang="en-US" sz="2400" b="1" i="1" dirty="0" smtClean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 smtClean="0">
                <a:latin typeface="+mn-lt"/>
                <a:cs typeface="+mn-cs"/>
              </a:rPr>
              <a:t>Exceptional </a:t>
            </a:r>
            <a:r>
              <a:rPr lang="en-US" sz="2000" b="1" i="1" dirty="0">
                <a:latin typeface="+mn-lt"/>
                <a:cs typeface="+mn-cs"/>
              </a:rPr>
              <a:t>Children Division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 smtClean="0">
                <a:latin typeface="+mn-lt"/>
                <a:cs typeface="+mn-cs"/>
              </a:rPr>
              <a:t>North Carolina Department of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 smtClean="0">
                <a:latin typeface="+mn-lt"/>
                <a:cs typeface="+mn-cs"/>
              </a:rPr>
              <a:t>Public Instruction</a:t>
            </a:r>
          </a:p>
        </p:txBody>
      </p:sp>
      <p:pic>
        <p:nvPicPr>
          <p:cNvPr id="6" name="Picture 5" descr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95" y="1676400"/>
            <a:ext cx="35814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2384583"/>
            <a:ext cx="43434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smtClean="0">
                <a:latin typeface="+mn-lt"/>
                <a:cs typeface="+mn-cs"/>
              </a:rPr>
              <a:t>George Hancock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SIG Coordinator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latin typeface="+mj-lt"/>
              </a:rPr>
              <a:t>North Carolina Department of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latin typeface="+mj-lt"/>
              </a:rPr>
              <a:t>Public Instruction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  </a:t>
            </a:r>
            <a:endParaRPr lang="en-US" sz="2000" b="1" i="1" dirty="0" smtClean="0">
              <a:latin typeface="+mn-lt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3120082" cy="320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375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E6F6D741E3CB40AF59FB254FD7CF86" ma:contentTypeVersion="0" ma:contentTypeDescription="Create a new document." ma:contentTypeScope="" ma:versionID="c9337d02552aba9ec05bd66a8c5ec7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1D1EDE-0B8C-4F80-8524-79DF99A10A6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69AF50-3B2D-46DF-8A4C-D60DEF2B8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EB1158-0713-4C26-BD30-537309B08A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4264</TotalTime>
  <Words>483</Words>
  <Application>Microsoft Office PowerPoint</Application>
  <PresentationFormat>On-screen Show (4:3)</PresentationFormat>
  <Paragraphs>92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Addressing the Needs of All Students through School Improvement</vt:lpstr>
      <vt:lpstr>NNSSIL Co-coordinators</vt:lpstr>
      <vt:lpstr>WebEx Panels &amp; Features</vt:lpstr>
      <vt:lpstr>Webex Panels &amp; Features</vt:lpstr>
      <vt:lpstr>National Network of State School Improvement Leaders (NNSSIL)</vt:lpstr>
      <vt:lpstr>Addressing the Needs of All Students through School Improvement</vt:lpstr>
      <vt:lpstr>Featured Presenters</vt:lpstr>
      <vt:lpstr>Featured Presenters</vt:lpstr>
      <vt:lpstr>Featured Presenters</vt:lpstr>
      <vt:lpstr>Featured Presenters</vt:lpstr>
      <vt:lpstr>Q &amp; A and Discussion</vt:lpstr>
      <vt:lpstr>Q &amp; A and Discussion</vt:lpstr>
      <vt:lpstr>Panelists</vt:lpstr>
      <vt:lpstr>For More Information www.centerii.org/leaders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on Restructuring Mon., Jan. 12, 2009</dc:title>
  <dc:creator>Nina de las Alas</dc:creator>
  <cp:lastModifiedBy> Denice Hildebrandt</cp:lastModifiedBy>
  <cp:revision>202</cp:revision>
  <cp:lastPrinted>2012-08-28T17:26:20Z</cp:lastPrinted>
  <dcterms:created xsi:type="dcterms:W3CDTF">2009-01-12T01:17:13Z</dcterms:created>
  <dcterms:modified xsi:type="dcterms:W3CDTF">2012-09-17T20:04:56Z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0x0101003EE6F6D741E3CB40AF59FB254FD7CF86</vt:lpwstr>
  </property>
</Properties>
</file>