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83" r:id="rId2"/>
    <p:sldId id="284" r:id="rId3"/>
    <p:sldId id="285" r:id="rId4"/>
    <p:sldId id="280" r:id="rId5"/>
    <p:sldId id="291" r:id="rId6"/>
    <p:sldId id="287" r:id="rId7"/>
    <p:sldId id="286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0" autoAdjust="0"/>
    <p:restoredTop sz="69763" autoAdjust="0"/>
  </p:normalViewPr>
  <p:slideViewPr>
    <p:cSldViewPr>
      <p:cViewPr varScale="1">
        <p:scale>
          <a:sx n="49" d="100"/>
          <a:sy n="49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net.Filbin\Desktop\Data\CSAP\2011_12\Cohortresultsbycont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2011-12 Student Membership</a:t>
            </a:r>
          </a:p>
        </c:rich>
      </c:tx>
      <c:layout>
        <c:manualLayout>
          <c:xMode val="edge"/>
          <c:yMode val="edge"/>
          <c:x val="0.25583917262635725"/>
          <c:y val="3.3573039698162756E-2"/>
        </c:manualLayout>
      </c:layout>
    </c:title>
    <c:plotArea>
      <c:layout>
        <c:manualLayout>
          <c:layoutTarget val="inner"/>
          <c:xMode val="edge"/>
          <c:yMode val="edge"/>
          <c:x val="0.10967336078403062"/>
          <c:y val="0.21046936136194624"/>
          <c:w val="0.83230453418093386"/>
          <c:h val="0.60237143208661537"/>
        </c:manualLayout>
      </c:layout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Sheet1!$B$2:$B$4</c:f>
              <c:strCache>
                <c:ptCount val="3"/>
                <c:pt idx="0">
                  <c:v>Nonwhite</c:v>
                </c:pt>
                <c:pt idx="1">
                  <c:v>ELL</c:v>
                </c:pt>
                <c:pt idx="2">
                  <c:v>F/R Lunch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0.4390000000000035</c:v>
                </c:pt>
                <c:pt idx="1">
                  <c:v>0.11600000000000017</c:v>
                </c:pt>
                <c:pt idx="2">
                  <c:v>0.40850000000000031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Hope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Sheet1!$B$2:$B$4</c:f>
              <c:strCache>
                <c:ptCount val="3"/>
                <c:pt idx="0">
                  <c:v>Nonwhite</c:v>
                </c:pt>
                <c:pt idx="1">
                  <c:v>ELL</c:v>
                </c:pt>
                <c:pt idx="2">
                  <c:v>F/R Lunch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0.79800000000000004</c:v>
                </c:pt>
                <c:pt idx="1">
                  <c:v>0.38000000000000372</c:v>
                </c:pt>
                <c:pt idx="2">
                  <c:v>0.63000000000000766</c:v>
                </c:pt>
              </c:numCache>
            </c:numRef>
          </c:val>
        </c:ser>
        <c:gapWidth val="75"/>
        <c:overlap val="-25"/>
        <c:axId val="41866368"/>
        <c:axId val="41867904"/>
      </c:barChart>
      <c:catAx>
        <c:axId val="41866368"/>
        <c:scaling>
          <c:orientation val="minMax"/>
        </c:scaling>
        <c:axPos val="b"/>
        <c:majorTickMark val="none"/>
        <c:tickLblPos val="nextTo"/>
        <c:crossAx val="41867904"/>
        <c:crosses val="autoZero"/>
        <c:auto val="1"/>
        <c:lblAlgn val="ctr"/>
        <c:lblOffset val="100"/>
      </c:catAx>
      <c:valAx>
        <c:axId val="41867904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crossAx val="41866368"/>
        <c:crosses val="autoZero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 sz="24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TCAP</a:t>
            </a:r>
            <a:r>
              <a:rPr lang="en-US" sz="2400" baseline="0" dirty="0"/>
              <a:t> Reading 4 Yr </a:t>
            </a:r>
            <a:r>
              <a:rPr lang="en-US" sz="2400" baseline="0" dirty="0" smtClean="0"/>
              <a:t>Cohort Percent Prof/Adv </a:t>
            </a:r>
            <a:endParaRPr lang="en-US" sz="2400" baseline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6.4856848251111723E-2"/>
          <c:y val="0.1097723534558188"/>
          <c:w val="0.91643566875569127"/>
          <c:h val="0.68973333333333564"/>
        </c:manualLayout>
      </c:layout>
      <c:barChart>
        <c:barDir val="col"/>
        <c:grouping val="clustered"/>
        <c:ser>
          <c:idx val="0"/>
          <c:order val="0"/>
          <c:tx>
            <c:strRef>
              <c:f>reading!$L$59</c:f>
              <c:strCache>
                <c:ptCount val="1"/>
                <c:pt idx="0">
                  <c:v>2009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</c:dLbls>
          <c:cat>
            <c:strRef>
              <c:f>reading!$M$58:$N$58</c:f>
              <c:strCache>
                <c:ptCount val="2"/>
                <c:pt idx="0">
                  <c:v>Unsat</c:v>
                </c:pt>
                <c:pt idx="1">
                  <c:v>Prof/Adv</c:v>
                </c:pt>
              </c:strCache>
            </c:strRef>
          </c:cat>
          <c:val>
            <c:numRef>
              <c:f>reading!$M$59:$N$59</c:f>
              <c:numCache>
                <c:formatCode>0%</c:formatCode>
                <c:ptCount val="2"/>
                <c:pt idx="0">
                  <c:v>0.34000000000000052</c:v>
                </c:pt>
                <c:pt idx="1">
                  <c:v>0.37000000000000038</c:v>
                </c:pt>
              </c:numCache>
            </c:numRef>
          </c:val>
        </c:ser>
        <c:ser>
          <c:idx val="1"/>
          <c:order val="1"/>
          <c:tx>
            <c:strRef>
              <c:f>reading!$L$60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 algn="ctr">
                    <a:defRPr lang="en-US" sz="18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</c:dLbls>
          <c:cat>
            <c:strRef>
              <c:f>reading!$M$58:$N$58</c:f>
              <c:strCache>
                <c:ptCount val="2"/>
                <c:pt idx="0">
                  <c:v>Unsat</c:v>
                </c:pt>
                <c:pt idx="1">
                  <c:v>Prof/Adv</c:v>
                </c:pt>
              </c:strCache>
            </c:strRef>
          </c:cat>
          <c:val>
            <c:numRef>
              <c:f>reading!$M$60:$N$60</c:f>
              <c:numCache>
                <c:formatCode>0%</c:formatCode>
                <c:ptCount val="2"/>
                <c:pt idx="0">
                  <c:v>0.29000000000000031</c:v>
                </c:pt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reading!$L$61</c:f>
              <c:strCache>
                <c:ptCount val="1"/>
                <c:pt idx="0">
                  <c:v>2011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</c:dLbls>
          <c:cat>
            <c:strRef>
              <c:f>reading!$M$58:$N$58</c:f>
              <c:strCache>
                <c:ptCount val="2"/>
                <c:pt idx="0">
                  <c:v>Unsat</c:v>
                </c:pt>
                <c:pt idx="1">
                  <c:v>Prof/Adv</c:v>
                </c:pt>
              </c:strCache>
            </c:strRef>
          </c:cat>
          <c:val>
            <c:numRef>
              <c:f>reading!$M$61:$N$61</c:f>
              <c:numCache>
                <c:formatCode>0%</c:formatCode>
                <c:ptCount val="2"/>
                <c:pt idx="0">
                  <c:v>0.25</c:v>
                </c:pt>
                <c:pt idx="1">
                  <c:v>0.42000000000000032</c:v>
                </c:pt>
              </c:numCache>
            </c:numRef>
          </c:val>
        </c:ser>
        <c:ser>
          <c:idx val="3"/>
          <c:order val="3"/>
          <c:tx>
            <c:strRef>
              <c:f>reading!$L$62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</c:dLbls>
          <c:cat>
            <c:strRef>
              <c:f>reading!$M$58:$N$58</c:f>
              <c:strCache>
                <c:ptCount val="2"/>
                <c:pt idx="0">
                  <c:v>Unsat</c:v>
                </c:pt>
                <c:pt idx="1">
                  <c:v>Prof/Adv</c:v>
                </c:pt>
              </c:strCache>
            </c:strRef>
          </c:cat>
          <c:val>
            <c:numRef>
              <c:f>reading!$M$62:$N$62</c:f>
              <c:numCache>
                <c:formatCode>0%</c:formatCode>
                <c:ptCount val="2"/>
                <c:pt idx="0">
                  <c:v>0.2200000000000002</c:v>
                </c:pt>
                <c:pt idx="1">
                  <c:v>0.46</c:v>
                </c:pt>
              </c:numCache>
            </c:numRef>
          </c:val>
        </c:ser>
        <c:gapWidth val="75"/>
        <c:overlap val="-25"/>
        <c:axId val="39787520"/>
        <c:axId val="39805696"/>
      </c:barChart>
      <c:catAx>
        <c:axId val="39787520"/>
        <c:scaling>
          <c:orientation val="minMax"/>
        </c:scaling>
        <c:axPos val="b"/>
        <c:majorTickMark val="none"/>
        <c:tickLblPos val="nextTo"/>
        <c:crossAx val="39805696"/>
        <c:crosses val="autoZero"/>
        <c:auto val="1"/>
        <c:lblAlgn val="ctr"/>
        <c:lblOffset val="100"/>
      </c:catAx>
      <c:valAx>
        <c:axId val="39805696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39787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633965397182499"/>
          <c:y val="0.82850936132983377"/>
          <c:w val="0.51031388933525534"/>
          <c:h val="6.7046194225722139E-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B9001-5FC4-48AE-8F7E-C81AE1E1228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316B-D599-42F1-97F4-E066B0027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316B-D599-42F1-97F4-E066B00279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316B-D599-42F1-97F4-E066B00279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316B-D599-42F1-97F4-E066B00279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316B-D599-42F1-97F4-E066B00279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316B-D599-42F1-97F4-E066B00279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316B-D599-42F1-97F4-E066B00279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316B-D599-42F1-97F4-E066B00279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more information </a:t>
            </a:r>
            <a:r>
              <a:rPr lang="en-US" dirty="0" smtClean="0"/>
              <a:t>about HOPE and for</a:t>
            </a:r>
            <a:r>
              <a:rPr lang="en-US" baseline="0" dirty="0" smtClean="0"/>
              <a:t> access to the documents shown today</a:t>
            </a:r>
            <a:r>
              <a:rPr lang="en-US" dirty="0" smtClean="0"/>
              <a:t> please </a:t>
            </a:r>
            <a:r>
              <a:rPr lang="en-US" dirty="0" smtClean="0"/>
              <a:t>visit our </a:t>
            </a:r>
            <a:r>
              <a:rPr lang="en-US" dirty="0" err="1" smtClean="0"/>
              <a:t>websiite</a:t>
            </a:r>
            <a:r>
              <a:rPr lang="en-US" baseline="0" dirty="0" smtClean="0"/>
              <a:t> at hopeonline.org or email janet.filbin@hopeonline.org.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316B-D599-42F1-97F4-E066B00279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735F-8D1C-49C0-ACFF-D0C3020FEAA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E30D-7DD2-4596-A9EA-C1F9316BF2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735F-8D1C-49C0-ACFF-D0C3020FEAA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E30D-7DD2-4596-A9EA-C1F9316BF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735F-8D1C-49C0-ACFF-D0C3020FEAA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E30D-7DD2-4596-A9EA-C1F9316BF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735F-8D1C-49C0-ACFF-D0C3020FEAA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E30D-7DD2-4596-A9EA-C1F9316BF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735F-8D1C-49C0-ACFF-D0C3020FEAA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E30D-7DD2-4596-A9EA-C1F9316BF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735F-8D1C-49C0-ACFF-D0C3020FEAA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E30D-7DD2-4596-A9EA-C1F9316BF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735F-8D1C-49C0-ACFF-D0C3020FEAA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E30D-7DD2-4596-A9EA-C1F9316BF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735F-8D1C-49C0-ACFF-D0C3020FEAA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E30D-7DD2-4596-A9EA-C1F9316BF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735F-8D1C-49C0-ACFF-D0C3020FEAA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E30D-7DD2-4596-A9EA-C1F9316BF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735F-8D1C-49C0-ACFF-D0C3020FEAA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E30D-7DD2-4596-A9EA-C1F9316BF2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041735F-8D1C-49C0-ACFF-D0C3020FEAA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90BE30D-7DD2-4596-A9EA-C1F9316BF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041735F-8D1C-49C0-ACFF-D0C3020FEAAD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0BE30D-7DD2-4596-A9EA-C1F9316BF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anet.filbin@hopeonline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opeonline.org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184648"/>
            <a:ext cx="8839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Community-Driven, Blended Learning  Approach to K-12 Education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0"/>
            <a:ext cx="8032920" cy="4946651"/>
            <a:chOff x="381000" y="254000"/>
            <a:chExt cx="8032920" cy="4946651"/>
          </a:xfrm>
        </p:grpSpPr>
        <p:pic>
          <p:nvPicPr>
            <p:cNvPr id="4" name="Picture 3" descr="HOP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381000"/>
              <a:ext cx="3276600" cy="1404257"/>
            </a:xfrm>
            <a:prstGeom prst="rect">
              <a:avLst/>
            </a:prstGeom>
          </p:spPr>
        </p:pic>
        <p:pic>
          <p:nvPicPr>
            <p:cNvPr id="5" name="Picture 7" descr="E:\Priorty 2\Homepage - ES girl w mento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2286000"/>
              <a:ext cx="3460920" cy="2442234"/>
            </a:xfrm>
            <a:prstGeom prst="rect">
              <a:avLst/>
            </a:prstGeom>
            <a:noFill/>
          </p:spPr>
        </p:pic>
        <p:pic>
          <p:nvPicPr>
            <p:cNvPr id="6" name="Picture 5" descr="IMG_4573.JPG"/>
            <p:cNvPicPr>
              <a:picLocks noChangeAspect="1"/>
            </p:cNvPicPr>
            <p:nvPr/>
          </p:nvPicPr>
          <p:blipFill>
            <a:blip r:embed="rId5" cstate="print">
              <a:lum contrast="10000"/>
            </a:blip>
            <a:stretch>
              <a:fillRect/>
            </a:stretch>
          </p:blipFill>
          <p:spPr>
            <a:xfrm>
              <a:off x="1219200" y="2895600"/>
              <a:ext cx="3073400" cy="23050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graduatio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0" y="254000"/>
              <a:ext cx="3733800" cy="2489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Served</a:t>
            </a:r>
            <a:endParaRPr lang="en-US" dirty="0"/>
          </a:p>
        </p:txBody>
      </p:sp>
      <p:pic>
        <p:nvPicPr>
          <p:cNvPr id="3" name="Picture 2" descr="EL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" y="1524000"/>
            <a:ext cx="4038600" cy="5076139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/>
        </p:nvGraphicFramePr>
        <p:xfrm>
          <a:off x="533400" y="1219200"/>
          <a:ext cx="830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905001"/>
          <a:ext cx="8305799" cy="4017100"/>
        </p:xfrm>
        <a:graphic>
          <a:graphicData uri="http://schemas.openxmlformats.org/drawingml/2006/table">
            <a:tbl>
              <a:tblPr/>
              <a:tblGrid>
                <a:gridCol w="1186543"/>
                <a:gridCol w="1502954"/>
                <a:gridCol w="1344749"/>
                <a:gridCol w="1186543"/>
                <a:gridCol w="1582057"/>
                <a:gridCol w="1502953"/>
              </a:tblGrid>
              <a:tr h="372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Level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Eng. Spkg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NEP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LEP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FEP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Level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6749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870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320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260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1507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57.7%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21.2%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17.3%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3.8%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100.0%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9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471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793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59.4%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12.7%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19.8%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8.1%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100.0%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32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522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650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80.3%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3.8%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13.2%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2.6%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100.0%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9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1863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446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503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138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2950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63.2%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15.1%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17.1%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4.7%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100.0%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4"/>
          <p:cNvGrpSpPr/>
          <p:nvPr/>
        </p:nvGrpSpPr>
        <p:grpSpPr>
          <a:xfrm>
            <a:off x="927293" y="1371600"/>
            <a:ext cx="8216707" cy="5715000"/>
            <a:chOff x="-1143000" y="1981200"/>
            <a:chExt cx="8216707" cy="5715000"/>
          </a:xfrm>
        </p:grpSpPr>
        <p:sp>
          <p:nvSpPr>
            <p:cNvPr id="5" name="Rectangle 4"/>
            <p:cNvSpPr/>
            <p:nvPr/>
          </p:nvSpPr>
          <p:spPr>
            <a:xfrm>
              <a:off x="6172200" y="3581400"/>
              <a:ext cx="609600" cy="2895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aphicFrame>
          <p:nvGraphicFramePr>
            <p:cNvPr id="6" name="Chart 5"/>
            <p:cNvGraphicFramePr/>
            <p:nvPr/>
          </p:nvGraphicFramePr>
          <p:xfrm>
            <a:off x="-1143000" y="1981200"/>
            <a:ext cx="7467600" cy="5715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Straight Arrow Connector 6"/>
            <p:cNvCxnSpPr/>
            <p:nvPr/>
          </p:nvCxnSpPr>
          <p:spPr>
            <a:xfrm flipV="1">
              <a:off x="3048000" y="4114800"/>
              <a:ext cx="3048000" cy="432955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600200" y="7162800"/>
              <a:ext cx="228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0" y="7086600"/>
              <a:ext cx="2942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2012 State  </a:t>
              </a:r>
              <a:r>
                <a:rPr lang="en-US" dirty="0" err="1" smtClean="0"/>
                <a:t>grd</a:t>
              </a:r>
              <a:r>
                <a:rPr lang="en-US" dirty="0" smtClean="0"/>
                <a:t>. 3-10 median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9893" y="3237905"/>
              <a:ext cx="583814" cy="41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73%</a:t>
              </a:r>
              <a:endParaRPr lang="en-US" dirty="0"/>
            </a:p>
          </p:txBody>
        </p:sp>
      </p:grpSp>
      <p:pic>
        <p:nvPicPr>
          <p:cNvPr id="11" name="Picture 10" descr="dat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1447800"/>
            <a:ext cx="6400800" cy="411480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1676400"/>
          <a:ext cx="8534410" cy="4077019"/>
        </p:xfrm>
        <a:graphic>
          <a:graphicData uri="http://schemas.openxmlformats.org/drawingml/2006/table">
            <a:tbl>
              <a:tblPr/>
              <a:tblGrid>
                <a:gridCol w="680202"/>
                <a:gridCol w="680202"/>
                <a:gridCol w="680202"/>
                <a:gridCol w="680202"/>
                <a:gridCol w="201935"/>
                <a:gridCol w="680202"/>
                <a:gridCol w="680202"/>
                <a:gridCol w="680202"/>
                <a:gridCol w="680202"/>
                <a:gridCol w="170051"/>
                <a:gridCol w="680202"/>
                <a:gridCol w="680202"/>
                <a:gridCol w="680202"/>
                <a:gridCol w="680202"/>
              </a:tblGrid>
              <a:tr h="648269">
                <a:tc gridSpan="5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 TCAP Reading % Prof/Adv</a:t>
                      </a:r>
                    </a:p>
                  </a:txBody>
                  <a:tcPr marL="7595" marR="7595" marT="7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 English Proficient</a:t>
                      </a:r>
                    </a:p>
                  </a:txBody>
                  <a:tcPr marL="7595" marR="7595" marT="75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Limited English Proficient</a:t>
                      </a:r>
                    </a:p>
                  </a:txBody>
                  <a:tcPr marL="7595" marR="7595" marT="75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Fully English Proficient</a:t>
                      </a:r>
                    </a:p>
                  </a:txBody>
                  <a:tcPr marL="7595" marR="7595" marT="75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Grade</a:t>
                      </a:r>
                    </a:p>
                  </a:txBody>
                  <a:tcPr marL="7595" marR="7595" marT="75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HOPE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DIFF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Grade</a:t>
                      </a:r>
                    </a:p>
                  </a:txBody>
                  <a:tcPr marL="7595" marR="7595" marT="75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HOPE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DIFF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Grade</a:t>
                      </a:r>
                    </a:p>
                  </a:txBody>
                  <a:tcPr marL="7595" marR="7595" marT="75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 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HOPE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DIFF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Achievement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143000" y="609600"/>
            <a:ext cx="6168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2011-12 ELL enrollment by level and proficiency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ELLs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 smtClean="0"/>
              <a:t>STATE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Home language survey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CELA Placement 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 smtClean="0"/>
              <a:t>(W-APT starting in 2012-13)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Parent notification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Language plan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Body of Evidence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CELA Proficiency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 smtClean="0"/>
              <a:t>(ACCESS starting in 2012-13)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905000"/>
            <a:ext cx="4495800" cy="49530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 smtClean="0"/>
              <a:t>HOPE  </a:t>
            </a:r>
          </a:p>
          <a:p>
            <a:r>
              <a:rPr lang="en-US" dirty="0" smtClean="0"/>
              <a:t>State +</a:t>
            </a:r>
          </a:p>
          <a:p>
            <a:r>
              <a:rPr lang="en-US" dirty="0" smtClean="0"/>
              <a:t>Early reading screener</a:t>
            </a:r>
          </a:p>
          <a:p>
            <a:r>
              <a:rPr lang="en-US" dirty="0" smtClean="0"/>
              <a:t>Interim benchmark reading and math</a:t>
            </a:r>
          </a:p>
          <a:p>
            <a:r>
              <a:rPr lang="en-US" b="1" dirty="0" smtClean="0"/>
              <a:t>Language Look </a:t>
            </a:r>
            <a:r>
              <a:rPr lang="en-US" b="1" dirty="0" err="1" smtClean="0"/>
              <a:t>Fors</a:t>
            </a:r>
            <a:endParaRPr lang="en-US" b="1" dirty="0" smtClean="0"/>
          </a:p>
          <a:p>
            <a:r>
              <a:rPr lang="en-US" b="1" dirty="0" smtClean="0"/>
              <a:t>WIDA formative assessments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hero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0"/>
            <a:ext cx="32766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143000" y="609600"/>
            <a:ext cx="6168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2011-12 ELL enrollment by level and proficiency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Progress of ELLs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038600" cy="462381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 smtClean="0"/>
              <a:t>STATE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CELA Proficiency Status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 smtClean="0"/>
              <a:t>(ACCESS starting in 2012-13)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CELA pro Growth Percentile 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endParaRPr lang="en-U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4876800" cy="5181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 smtClean="0"/>
              <a:t>HOPE  </a:t>
            </a:r>
          </a:p>
          <a:p>
            <a:r>
              <a:rPr lang="en-US" dirty="0" smtClean="0"/>
              <a:t>CELA Proficiency Status and changes each year</a:t>
            </a:r>
          </a:p>
          <a:p>
            <a:r>
              <a:rPr lang="en-US" dirty="0" smtClean="0"/>
              <a:t>Early reading screener</a:t>
            </a:r>
          </a:p>
          <a:p>
            <a:r>
              <a:rPr lang="en-US" dirty="0" smtClean="0"/>
              <a:t>Interim benchmark reading and math</a:t>
            </a:r>
          </a:p>
          <a:p>
            <a:r>
              <a:rPr lang="en-US" dirty="0" smtClean="0"/>
              <a:t>Reading/Math Learning Target Look </a:t>
            </a:r>
            <a:r>
              <a:rPr lang="en-US" dirty="0" err="1" smtClean="0"/>
              <a:t>Fors</a:t>
            </a:r>
            <a:r>
              <a:rPr lang="en-US" dirty="0" smtClean="0"/>
              <a:t> checklist</a:t>
            </a:r>
          </a:p>
          <a:p>
            <a:r>
              <a:rPr lang="en-US" dirty="0" smtClean="0"/>
              <a:t>Monthly progress probes</a:t>
            </a:r>
          </a:p>
          <a:p>
            <a:r>
              <a:rPr lang="en-US" dirty="0" smtClean="0"/>
              <a:t>Quarterly WOW Vocabulary Assessments</a:t>
            </a:r>
          </a:p>
          <a:p>
            <a:r>
              <a:rPr lang="en-US" b="1" dirty="0" smtClean="0"/>
              <a:t>Language Look </a:t>
            </a:r>
            <a:r>
              <a:rPr lang="en-US" b="1" dirty="0" err="1" smtClean="0"/>
              <a:t>Fors</a:t>
            </a:r>
            <a:endParaRPr lang="en-US" b="1" dirty="0" smtClean="0"/>
          </a:p>
          <a:p>
            <a:r>
              <a:rPr lang="en-US" b="1" dirty="0" smtClean="0"/>
              <a:t>WIDA formative assessments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0"/>
            <a:ext cx="8229600" cy="1251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Formative Measures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846" t="33000" r="32500" b="19608"/>
          <a:stretch>
            <a:fillRect/>
          </a:stretch>
        </p:blipFill>
        <p:spPr bwMode="auto">
          <a:xfrm>
            <a:off x="0" y="1295400"/>
            <a:ext cx="8458200" cy="46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5123" t="23224" r="24010" b="19399"/>
          <a:stretch>
            <a:fillRect/>
          </a:stretch>
        </p:blipFill>
        <p:spPr bwMode="auto">
          <a:xfrm>
            <a:off x="0" y="1219200"/>
            <a:ext cx="90351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625609"/>
          </a:xfrm>
          <a:prstGeom prst="rect">
            <a:avLst/>
          </a:prstGeom>
        </p:spPr>
        <p:txBody>
          <a:bodyPr/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Monthly Probes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reading and math learning targets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Provides a progress measure of  understanding and application of concept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Creates a portfolio for a cross-year look at student reading, writing, and language use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Informs instructional groupings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28061" t="13605" r="29422" b="12925"/>
          <a:stretch>
            <a:fillRect/>
          </a:stretch>
        </p:blipFill>
        <p:spPr bwMode="auto">
          <a:xfrm>
            <a:off x="1295400" y="201168"/>
            <a:ext cx="6400800" cy="665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7671" t="23810" r="37686" b="22619"/>
          <a:stretch>
            <a:fillRect/>
          </a:stretch>
        </p:blipFill>
        <p:spPr bwMode="auto">
          <a:xfrm>
            <a:off x="0" y="990600"/>
            <a:ext cx="9144000" cy="643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477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Immersion approach</a:t>
            </a:r>
          </a:p>
          <a:p>
            <a:r>
              <a:rPr lang="en-US" sz="3600" dirty="0" smtClean="0"/>
              <a:t>Community-based Learning                        Centers</a:t>
            </a:r>
          </a:p>
          <a:p>
            <a:r>
              <a:rPr lang="en-US" sz="3600" dirty="0" smtClean="0"/>
              <a:t>ELA endorsed educators and ELL Teacher Specialists to provide ongoing embedded PD</a:t>
            </a:r>
          </a:p>
          <a:p>
            <a:r>
              <a:rPr lang="en-US" sz="3600" dirty="0" smtClean="0"/>
              <a:t>Computer-based programming to support language learning</a:t>
            </a:r>
          </a:p>
          <a:p>
            <a:r>
              <a:rPr lang="en-US" sz="3600" dirty="0" smtClean="0"/>
              <a:t>Individualized and group instruction</a:t>
            </a:r>
          </a:p>
          <a:p>
            <a:r>
              <a:rPr lang="en-US" sz="3600" dirty="0" smtClean="0"/>
              <a:t>Authentic project-based learning</a:t>
            </a:r>
          </a:p>
          <a:p>
            <a:r>
              <a:rPr lang="en-US" sz="3600" dirty="0" smtClean="0"/>
              <a:t>Partnership with higher education</a:t>
            </a:r>
          </a:p>
          <a:p>
            <a:endParaRPr lang="en-US" sz="3600" dirty="0"/>
          </a:p>
        </p:txBody>
      </p:sp>
      <p:pic>
        <p:nvPicPr>
          <p:cNvPr id="6" name="Picture 3" descr="E:\Priorty 2\Homepage - MS girl w men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369" y="4800600"/>
            <a:ext cx="2483631" cy="1752600"/>
          </a:xfrm>
          <a:prstGeom prst="rect">
            <a:avLst/>
          </a:prstGeom>
          <a:noFill/>
        </p:spPr>
      </p:pic>
      <p:pic>
        <p:nvPicPr>
          <p:cNvPr id="7" name="Picture 3" descr="E:\Priorty 2\Ezekiel concentrates on an online les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86000"/>
            <a:ext cx="2819400" cy="211455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4396" y="0"/>
            <a:ext cx="33796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Program  Innovations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8915400" cy="167335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      Janet Filbin, Ph.D.</a:t>
            </a:r>
            <a:br>
              <a:rPr lang="en-US" sz="3600" dirty="0" smtClean="0"/>
            </a:br>
            <a:r>
              <a:rPr lang="en-US" sz="3600" dirty="0" smtClean="0"/>
              <a:t>          Director of Student Achievement</a:t>
            </a:r>
            <a:br>
              <a:rPr lang="en-US" sz="3600" dirty="0" smtClean="0"/>
            </a:br>
            <a:r>
              <a:rPr lang="en-US" sz="3600" dirty="0" smtClean="0"/>
              <a:t>HOPE Online Learning Academy </a:t>
            </a:r>
            <a:r>
              <a:rPr lang="en-US" sz="3600" dirty="0" smtClean="0">
                <a:hlinkClick r:id="rId3"/>
              </a:rPr>
              <a:t>janet.filbin@hopeonline.org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720-402-3026</a:t>
            </a:r>
            <a:endParaRPr lang="en-US" sz="3600" dirty="0"/>
          </a:p>
        </p:txBody>
      </p:sp>
      <p:pic>
        <p:nvPicPr>
          <p:cNvPr id="4" name="Picture 5" descr="E:\Priorty 2\LC Highlight #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1400" y="4591050"/>
            <a:ext cx="3022600" cy="2266950"/>
          </a:xfrm>
          <a:prstGeom prst="rect">
            <a:avLst/>
          </a:prstGeom>
          <a:noFill/>
        </p:spPr>
      </p:pic>
      <p:pic>
        <p:nvPicPr>
          <p:cNvPr id="5" name="Picture 4" descr="C:\Users\Janet.Filbin\Downloads\Science Expo 2012 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3048000" cy="23696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486400"/>
            <a:ext cx="6024919" cy="83099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Web address:  </a:t>
            </a:r>
            <a:r>
              <a:rPr lang="en-US" sz="2400" b="1" dirty="0" smtClean="0">
                <a:solidFill>
                  <a:srgbClr val="FFFF00"/>
                </a:solidFill>
                <a:hlinkClick r:id="rId6"/>
              </a:rPr>
              <a:t>http://www.hopeonline.org/</a:t>
            </a:r>
            <a:r>
              <a:rPr lang="en-US" sz="2400" b="1" dirty="0" smtClean="0">
                <a:solidFill>
                  <a:srgbClr val="FFFF00"/>
                </a:solidFill>
              </a:rPr>
              <a:t>   </a:t>
            </a: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1684</TotalTime>
  <Words>463</Words>
  <Application>Microsoft Office PowerPoint</Application>
  <PresentationFormat>On-screen Show (4:3)</PresentationFormat>
  <Paragraphs>227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A Community-Driven, Blended Learning  Approach to K-12 Education</vt:lpstr>
      <vt:lpstr>Students Served</vt:lpstr>
      <vt:lpstr>Current Achievement</vt:lpstr>
      <vt:lpstr>Identifying ELLs</vt:lpstr>
      <vt:lpstr>Monitoring Progress of ELLs</vt:lpstr>
      <vt:lpstr>Slide 6</vt:lpstr>
      <vt:lpstr>Program  Innovations</vt:lpstr>
      <vt:lpstr>                   Janet Filbin, Ph.D.           Director of Student Achievement HOPE Online Learning Academy janet.filbin@hopeonline.org 720-402-3026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Janet.Filbin</dc:creator>
  <cp:lastModifiedBy>Janet.Filbin</cp:lastModifiedBy>
  <cp:revision>170</cp:revision>
  <dcterms:created xsi:type="dcterms:W3CDTF">2012-08-02T03:16:42Z</dcterms:created>
  <dcterms:modified xsi:type="dcterms:W3CDTF">2012-08-27T13:01:41Z</dcterms:modified>
</cp:coreProperties>
</file>