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38" r:id="rId4"/>
    <p:sldMasterId id="2147483674" r:id="rId5"/>
    <p:sldMasterId id="2147484042" r:id="rId6"/>
  </p:sldMasterIdLst>
  <p:notesMasterIdLst>
    <p:notesMasterId r:id="rId19"/>
  </p:notesMasterIdLst>
  <p:handoutMasterIdLst>
    <p:handoutMasterId r:id="rId20"/>
  </p:handoutMasterIdLst>
  <p:sldIdLst>
    <p:sldId id="258" r:id="rId7"/>
    <p:sldId id="305" r:id="rId8"/>
    <p:sldId id="310" r:id="rId9"/>
    <p:sldId id="307" r:id="rId10"/>
    <p:sldId id="308" r:id="rId11"/>
    <p:sldId id="319" r:id="rId12"/>
    <p:sldId id="320" r:id="rId13"/>
    <p:sldId id="323" r:id="rId14"/>
    <p:sldId id="321" r:id="rId15"/>
    <p:sldId id="317" r:id="rId16"/>
    <p:sldId id="322" r:id="rId17"/>
    <p:sldId id="26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468"/>
    <a:srgbClr val="78A22F"/>
    <a:srgbClr val="76B630"/>
    <a:srgbClr val="545454"/>
    <a:srgbClr val="6FA92D"/>
    <a:srgbClr val="333333"/>
    <a:srgbClr val="6B869F"/>
    <a:srgbClr val="5C9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627" autoAdjust="0"/>
  </p:normalViewPr>
  <p:slideViewPr>
    <p:cSldViewPr snapToGrid="0">
      <p:cViewPr>
        <p:scale>
          <a:sx n="62" d="100"/>
          <a:sy n="62" d="100"/>
        </p:scale>
        <p:origin x="-1565" y="-14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2744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B1FCA-D53A-4F40-8B8C-4684BA6AA8C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23A5E3-85F6-413D-9728-36BD978BF8A3}">
      <dgm:prSet phldrT="[Text]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en-US" b="1" i="1" dirty="0" smtClean="0"/>
            <a:t>ELL PD for all Teachers </a:t>
          </a:r>
          <a:endParaRPr lang="en-US" b="1" i="1" dirty="0"/>
        </a:p>
      </dgm:t>
    </dgm:pt>
    <dgm:pt modelId="{338CAF55-A917-4842-A6A6-12DC9FF45F49}" type="parTrans" cxnId="{6286D983-B3C8-4173-8A54-98D856AB6179}">
      <dgm:prSet/>
      <dgm:spPr/>
      <dgm:t>
        <a:bodyPr/>
        <a:lstStyle/>
        <a:p>
          <a:endParaRPr lang="en-US"/>
        </a:p>
      </dgm:t>
    </dgm:pt>
    <dgm:pt modelId="{EAC1218D-90CE-4A15-B5D8-990EA57E28DC}" type="sibTrans" cxnId="{6286D983-B3C8-4173-8A54-98D856AB6179}">
      <dgm:prSet/>
      <dgm:spPr/>
      <dgm:t>
        <a:bodyPr/>
        <a:lstStyle/>
        <a:p>
          <a:endParaRPr lang="en-US"/>
        </a:p>
      </dgm:t>
    </dgm:pt>
    <dgm:pt modelId="{B4E851A7-A742-4D86-9D9C-5C003BF126F4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sz="3200" b="1" i="0" dirty="0" smtClean="0"/>
            <a:t>SIOP</a:t>
          </a:r>
          <a:r>
            <a:rPr lang="en-US" sz="1500" dirty="0" smtClean="0"/>
            <a:t> </a:t>
          </a:r>
          <a:endParaRPr lang="en-US" sz="1500" dirty="0"/>
        </a:p>
      </dgm:t>
    </dgm:pt>
    <dgm:pt modelId="{8262482D-6EEC-4DEE-8B11-A3E82179EAD7}" type="parTrans" cxnId="{B4F30FA1-1757-4622-B1FF-0E4F06EC9ABB}">
      <dgm:prSet/>
      <dgm:spPr/>
      <dgm:t>
        <a:bodyPr/>
        <a:lstStyle/>
        <a:p>
          <a:endParaRPr lang="en-US"/>
        </a:p>
      </dgm:t>
    </dgm:pt>
    <dgm:pt modelId="{9D01C614-DB0B-4BF4-A8C0-9D47AAEB9050}" type="sibTrans" cxnId="{B4F30FA1-1757-4622-B1FF-0E4F06EC9ABB}">
      <dgm:prSet/>
      <dgm:spPr/>
      <dgm:t>
        <a:bodyPr/>
        <a:lstStyle/>
        <a:p>
          <a:endParaRPr lang="en-US"/>
        </a:p>
      </dgm:t>
    </dgm:pt>
    <dgm:pt modelId="{4D8337B7-3D44-4DA8-9787-3F9C4C7AF048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sz="3200" b="1" dirty="0" smtClean="0"/>
            <a:t>SEI </a:t>
          </a:r>
          <a:endParaRPr lang="en-US" sz="3200" b="1" dirty="0"/>
        </a:p>
      </dgm:t>
    </dgm:pt>
    <dgm:pt modelId="{1B91FBB2-77AF-411A-A0B0-1C47B18A4919}" type="parTrans" cxnId="{E7AA76BD-4A56-4043-80A1-1D3A3E49B452}">
      <dgm:prSet/>
      <dgm:spPr/>
      <dgm:t>
        <a:bodyPr/>
        <a:lstStyle/>
        <a:p>
          <a:endParaRPr lang="en-US"/>
        </a:p>
      </dgm:t>
    </dgm:pt>
    <dgm:pt modelId="{652B752E-0486-4571-9243-EBA5537265D1}" type="sibTrans" cxnId="{E7AA76BD-4A56-4043-80A1-1D3A3E49B452}">
      <dgm:prSet/>
      <dgm:spPr/>
      <dgm:t>
        <a:bodyPr/>
        <a:lstStyle/>
        <a:p>
          <a:endParaRPr lang="en-US"/>
        </a:p>
      </dgm:t>
    </dgm:pt>
    <dgm:pt modelId="{FC893947-6AF0-4FF3-84DF-83E08AC2578E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sz="3200" b="1" dirty="0" smtClean="0"/>
            <a:t>SEA/LEA Developed </a:t>
          </a:r>
          <a:endParaRPr lang="en-US" sz="3200" b="1" dirty="0"/>
        </a:p>
      </dgm:t>
    </dgm:pt>
    <dgm:pt modelId="{65BA84C1-26AF-4EEA-95D3-FBEBDC55668A}" type="parTrans" cxnId="{6FB41D0D-537A-4C5E-AD1B-9D090CB7FFDD}">
      <dgm:prSet/>
      <dgm:spPr/>
      <dgm:t>
        <a:bodyPr/>
        <a:lstStyle/>
        <a:p>
          <a:endParaRPr lang="en-US"/>
        </a:p>
      </dgm:t>
    </dgm:pt>
    <dgm:pt modelId="{3455D423-BDBC-40FB-9E6A-596FD5A49D84}" type="sibTrans" cxnId="{6FB41D0D-537A-4C5E-AD1B-9D090CB7FFDD}">
      <dgm:prSet/>
      <dgm:spPr/>
      <dgm:t>
        <a:bodyPr/>
        <a:lstStyle/>
        <a:p>
          <a:endParaRPr lang="en-US"/>
        </a:p>
      </dgm:t>
    </dgm:pt>
    <dgm:pt modelId="{2A5B09E6-6B67-4434-B3DA-304A62E64C2D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sz="3200" b="1" dirty="0" smtClean="0"/>
            <a:t>WIDA</a:t>
          </a:r>
          <a:endParaRPr lang="en-US" sz="3200" b="1" dirty="0"/>
        </a:p>
      </dgm:t>
    </dgm:pt>
    <dgm:pt modelId="{D1AC5C80-8576-4823-8F0A-4D8F0AABB28D}" type="parTrans" cxnId="{DE1B31DF-E4F4-436A-8A53-D3C0610A17E2}">
      <dgm:prSet/>
      <dgm:spPr/>
      <dgm:t>
        <a:bodyPr/>
        <a:lstStyle/>
        <a:p>
          <a:endParaRPr lang="en-US"/>
        </a:p>
      </dgm:t>
    </dgm:pt>
    <dgm:pt modelId="{C6A31654-E10B-4E7A-A78C-594EBB578044}" type="sibTrans" cxnId="{DE1B31DF-E4F4-436A-8A53-D3C0610A17E2}">
      <dgm:prSet/>
      <dgm:spPr/>
      <dgm:t>
        <a:bodyPr/>
        <a:lstStyle/>
        <a:p>
          <a:endParaRPr lang="en-US"/>
        </a:p>
      </dgm:t>
    </dgm:pt>
    <dgm:pt modelId="{5C02FDB2-E0F1-431F-8AF7-35A37ADCA9A6}" type="pres">
      <dgm:prSet presAssocID="{AC1B1FCA-D53A-4F40-8B8C-4684BA6AA8C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2D0680-DAF1-4569-9086-846568F48F47}" type="pres">
      <dgm:prSet presAssocID="{AC1B1FCA-D53A-4F40-8B8C-4684BA6AA8C8}" presName="radial" presStyleCnt="0">
        <dgm:presLayoutVars>
          <dgm:animLvl val="ctr"/>
        </dgm:presLayoutVars>
      </dgm:prSet>
      <dgm:spPr/>
    </dgm:pt>
    <dgm:pt modelId="{B6BDB8CD-1256-423B-BDF2-EEA79BDEE1AC}" type="pres">
      <dgm:prSet presAssocID="{B923A5E3-85F6-413D-9728-36BD978BF8A3}" presName="centerShape" presStyleLbl="vennNode1" presStyleIdx="0" presStyleCnt="5" custScaleX="135772"/>
      <dgm:spPr/>
      <dgm:t>
        <a:bodyPr/>
        <a:lstStyle/>
        <a:p>
          <a:endParaRPr lang="en-US"/>
        </a:p>
      </dgm:t>
    </dgm:pt>
    <dgm:pt modelId="{6A9781D9-194D-4A2A-B476-E0C8E1AFF9B4}" type="pres">
      <dgm:prSet presAssocID="{B4E851A7-A742-4D86-9D9C-5C003BF126F4}" presName="node" presStyleLbl="vennNode1" presStyleIdx="1" presStyleCnt="5" custScaleX="2730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3C3AC-DA7F-4738-AA34-756C451A5FA3}" type="pres">
      <dgm:prSet presAssocID="{4D8337B7-3D44-4DA8-9787-3F9C4C7AF048}" presName="node" presStyleLbl="vennNode1" presStyleIdx="2" presStyleCnt="5" custScaleX="217621" custRadScaleRad="159663" custRadScaleInc="-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474C7-0CA2-4EE0-9E73-E3A46C472D58}" type="pres">
      <dgm:prSet presAssocID="{FC893947-6AF0-4FF3-84DF-83E08AC2578E}" presName="node" presStyleLbl="vennNode1" presStyleIdx="3" presStyleCnt="5" custScaleX="333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B6685-EC18-48C8-9A35-2A00EEE51C26}" type="pres">
      <dgm:prSet presAssocID="{2A5B09E6-6B67-4434-B3DA-304A62E64C2D}" presName="node" presStyleLbl="vennNode1" presStyleIdx="4" presStyleCnt="5" custScaleX="239376" custScaleY="106462" custRadScaleRad="168377" custRadScaleInc="-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AA76BD-4A56-4043-80A1-1D3A3E49B452}" srcId="{B923A5E3-85F6-413D-9728-36BD978BF8A3}" destId="{4D8337B7-3D44-4DA8-9787-3F9C4C7AF048}" srcOrd="1" destOrd="0" parTransId="{1B91FBB2-77AF-411A-A0B0-1C47B18A4919}" sibTransId="{652B752E-0486-4571-9243-EBA5537265D1}"/>
    <dgm:cxn modelId="{189B8E2B-EB9F-427E-8BBC-2817171187A0}" type="presOf" srcId="{AC1B1FCA-D53A-4F40-8B8C-4684BA6AA8C8}" destId="{5C02FDB2-E0F1-431F-8AF7-35A37ADCA9A6}" srcOrd="0" destOrd="0" presId="urn:microsoft.com/office/officeart/2005/8/layout/radial3"/>
    <dgm:cxn modelId="{6FB41D0D-537A-4C5E-AD1B-9D090CB7FFDD}" srcId="{B923A5E3-85F6-413D-9728-36BD978BF8A3}" destId="{FC893947-6AF0-4FF3-84DF-83E08AC2578E}" srcOrd="2" destOrd="0" parTransId="{65BA84C1-26AF-4EEA-95D3-FBEBDC55668A}" sibTransId="{3455D423-BDBC-40FB-9E6A-596FD5A49D84}"/>
    <dgm:cxn modelId="{3FF10DB4-C1B8-4BF0-BB7F-76FC607DD19A}" type="presOf" srcId="{B4E851A7-A742-4D86-9D9C-5C003BF126F4}" destId="{6A9781D9-194D-4A2A-B476-E0C8E1AFF9B4}" srcOrd="0" destOrd="0" presId="urn:microsoft.com/office/officeart/2005/8/layout/radial3"/>
    <dgm:cxn modelId="{6286D983-B3C8-4173-8A54-98D856AB6179}" srcId="{AC1B1FCA-D53A-4F40-8B8C-4684BA6AA8C8}" destId="{B923A5E3-85F6-413D-9728-36BD978BF8A3}" srcOrd="0" destOrd="0" parTransId="{338CAF55-A917-4842-A6A6-12DC9FF45F49}" sibTransId="{EAC1218D-90CE-4A15-B5D8-990EA57E28DC}"/>
    <dgm:cxn modelId="{C4323DBC-FF6D-4782-AF7D-BA678E2A6B82}" type="presOf" srcId="{FC893947-6AF0-4FF3-84DF-83E08AC2578E}" destId="{4BC474C7-0CA2-4EE0-9E73-E3A46C472D58}" srcOrd="0" destOrd="0" presId="urn:microsoft.com/office/officeart/2005/8/layout/radial3"/>
    <dgm:cxn modelId="{DC7DB17E-3F56-40BB-9880-63540CA6C5B1}" type="presOf" srcId="{B923A5E3-85F6-413D-9728-36BD978BF8A3}" destId="{B6BDB8CD-1256-423B-BDF2-EEA79BDEE1AC}" srcOrd="0" destOrd="0" presId="urn:microsoft.com/office/officeart/2005/8/layout/radial3"/>
    <dgm:cxn modelId="{398C59DE-6E14-4C50-B5F2-D4C3F9D2DE1F}" type="presOf" srcId="{4D8337B7-3D44-4DA8-9787-3F9C4C7AF048}" destId="{8443C3AC-DA7F-4738-AA34-756C451A5FA3}" srcOrd="0" destOrd="0" presId="urn:microsoft.com/office/officeart/2005/8/layout/radial3"/>
    <dgm:cxn modelId="{B4F30FA1-1757-4622-B1FF-0E4F06EC9ABB}" srcId="{B923A5E3-85F6-413D-9728-36BD978BF8A3}" destId="{B4E851A7-A742-4D86-9D9C-5C003BF126F4}" srcOrd="0" destOrd="0" parTransId="{8262482D-6EEC-4DEE-8B11-A3E82179EAD7}" sibTransId="{9D01C614-DB0B-4BF4-A8C0-9D47AAEB9050}"/>
    <dgm:cxn modelId="{DE1B31DF-E4F4-436A-8A53-D3C0610A17E2}" srcId="{B923A5E3-85F6-413D-9728-36BD978BF8A3}" destId="{2A5B09E6-6B67-4434-B3DA-304A62E64C2D}" srcOrd="3" destOrd="0" parTransId="{D1AC5C80-8576-4823-8F0A-4D8F0AABB28D}" sibTransId="{C6A31654-E10B-4E7A-A78C-594EBB578044}"/>
    <dgm:cxn modelId="{476524E7-0628-4EC4-8C51-187DED7243AF}" type="presOf" srcId="{2A5B09E6-6B67-4434-B3DA-304A62E64C2D}" destId="{EACB6685-EC18-48C8-9A35-2A00EEE51C26}" srcOrd="0" destOrd="0" presId="urn:microsoft.com/office/officeart/2005/8/layout/radial3"/>
    <dgm:cxn modelId="{F6276985-0CBD-455A-AD01-BE1024C40A8D}" type="presParOf" srcId="{5C02FDB2-E0F1-431F-8AF7-35A37ADCA9A6}" destId="{272D0680-DAF1-4569-9086-846568F48F47}" srcOrd="0" destOrd="0" presId="urn:microsoft.com/office/officeart/2005/8/layout/radial3"/>
    <dgm:cxn modelId="{12C127B2-61D4-4725-A9BB-CB315406469D}" type="presParOf" srcId="{272D0680-DAF1-4569-9086-846568F48F47}" destId="{B6BDB8CD-1256-423B-BDF2-EEA79BDEE1AC}" srcOrd="0" destOrd="0" presId="urn:microsoft.com/office/officeart/2005/8/layout/radial3"/>
    <dgm:cxn modelId="{EA31649C-337A-42D5-B336-B1D9E26A8FC7}" type="presParOf" srcId="{272D0680-DAF1-4569-9086-846568F48F47}" destId="{6A9781D9-194D-4A2A-B476-E0C8E1AFF9B4}" srcOrd="1" destOrd="0" presId="urn:microsoft.com/office/officeart/2005/8/layout/radial3"/>
    <dgm:cxn modelId="{F620B1D3-BB91-43A6-A0FB-F978BC9D39C0}" type="presParOf" srcId="{272D0680-DAF1-4569-9086-846568F48F47}" destId="{8443C3AC-DA7F-4738-AA34-756C451A5FA3}" srcOrd="2" destOrd="0" presId="urn:microsoft.com/office/officeart/2005/8/layout/radial3"/>
    <dgm:cxn modelId="{C9C9F693-26DD-4F91-A9ED-46FDDC14B97E}" type="presParOf" srcId="{272D0680-DAF1-4569-9086-846568F48F47}" destId="{4BC474C7-0CA2-4EE0-9E73-E3A46C472D58}" srcOrd="3" destOrd="0" presId="urn:microsoft.com/office/officeart/2005/8/layout/radial3"/>
    <dgm:cxn modelId="{F24A6C42-BC82-43F5-848F-4446FFECEA2B}" type="presParOf" srcId="{272D0680-DAF1-4569-9086-846568F48F47}" destId="{EACB6685-EC18-48C8-9A35-2A00EEE51C2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DB8CD-1256-423B-BDF2-EEA79BDEE1AC}">
      <dsp:nvSpPr>
        <dsp:cNvPr id="0" name=""/>
        <dsp:cNvSpPr/>
      </dsp:nvSpPr>
      <dsp:spPr>
        <a:xfrm>
          <a:off x="2478795" y="1007733"/>
          <a:ext cx="3408549" cy="2510495"/>
        </a:xfrm>
        <a:prstGeom prst="ellipse">
          <a:avLst/>
        </a:prstGeom>
        <a:solidFill>
          <a:srgbClr val="C0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i="1" kern="1200" dirty="0" smtClean="0"/>
            <a:t>ELL PD for all Teachers </a:t>
          </a:r>
          <a:endParaRPr lang="en-US" sz="3900" b="1" i="1" kern="1200" dirty="0"/>
        </a:p>
      </dsp:txBody>
      <dsp:txXfrm>
        <a:off x="2977965" y="1375386"/>
        <a:ext cx="2410209" cy="1775189"/>
      </dsp:txXfrm>
    </dsp:sp>
    <dsp:sp modelId="{6A9781D9-194D-4A2A-B476-E0C8E1AFF9B4}">
      <dsp:nvSpPr>
        <dsp:cNvPr id="0" name=""/>
        <dsp:cNvSpPr/>
      </dsp:nvSpPr>
      <dsp:spPr>
        <a:xfrm>
          <a:off x="2469537" y="448"/>
          <a:ext cx="3427064" cy="1255247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kern="1200" dirty="0" smtClean="0"/>
            <a:t>SIOP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2971419" y="184275"/>
        <a:ext cx="2423300" cy="887593"/>
      </dsp:txXfrm>
    </dsp:sp>
    <dsp:sp modelId="{8443C3AC-DA7F-4738-AA34-756C451A5FA3}">
      <dsp:nvSpPr>
        <dsp:cNvPr id="0" name=""/>
        <dsp:cNvSpPr/>
      </dsp:nvSpPr>
      <dsp:spPr>
        <a:xfrm>
          <a:off x="5427495" y="1615020"/>
          <a:ext cx="2731682" cy="1255247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SEI </a:t>
          </a:r>
          <a:endParaRPr lang="en-US" sz="3200" b="1" kern="1200" dirty="0"/>
        </a:p>
      </dsp:txBody>
      <dsp:txXfrm>
        <a:off x="5827541" y="1798847"/>
        <a:ext cx="1931590" cy="887593"/>
      </dsp:txXfrm>
    </dsp:sp>
    <dsp:sp modelId="{4BC474C7-0CA2-4EE0-9E73-E3A46C472D58}">
      <dsp:nvSpPr>
        <dsp:cNvPr id="0" name=""/>
        <dsp:cNvSpPr/>
      </dsp:nvSpPr>
      <dsp:spPr>
        <a:xfrm>
          <a:off x="2092712" y="3270267"/>
          <a:ext cx="4180714" cy="1255247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SEA/LEA Developed </a:t>
          </a:r>
          <a:endParaRPr lang="en-US" sz="3200" b="1" kern="1200" dirty="0"/>
        </a:p>
      </dsp:txBody>
      <dsp:txXfrm>
        <a:off x="2704963" y="3454094"/>
        <a:ext cx="2956212" cy="887593"/>
      </dsp:txXfrm>
    </dsp:sp>
    <dsp:sp modelId="{EACB6685-EC18-48C8-9A35-2A00EEE51C26}">
      <dsp:nvSpPr>
        <dsp:cNvPr id="0" name=""/>
        <dsp:cNvSpPr/>
      </dsp:nvSpPr>
      <dsp:spPr>
        <a:xfrm>
          <a:off x="0" y="1635445"/>
          <a:ext cx="3004761" cy="1336361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WIDA</a:t>
          </a:r>
          <a:endParaRPr lang="en-US" sz="3200" b="1" kern="1200" dirty="0"/>
        </a:p>
      </dsp:txBody>
      <dsp:txXfrm>
        <a:off x="440037" y="1831151"/>
        <a:ext cx="2124687" cy="944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17FE0C9-1228-4CFC-B583-72ADF6FB0D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0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A4B9F16-9DB3-4AD3-BBA2-E69F0DF99A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49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>
              <a:buFont typeface="+mj-lt"/>
              <a:buAutoNum type="arabicParenR"/>
            </a:pPr>
            <a:endParaRPr lang="en-US" sz="1200" u="none" kern="1200" dirty="0">
              <a:solidFill>
                <a:schemeClr val="tx1"/>
              </a:solidFill>
              <a:latin typeface="Arial" charset="0"/>
              <a:ea typeface="ＭＳ Ｐゴシック" pitchFamily="-48" charset="-128"/>
              <a:cs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  <a:cs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lvl="0" indent="-228600">
              <a:buAutoNum type="arabicParenR"/>
            </a:pP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pitchFamily="-48" charset="-128"/>
              <a:cs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lvl="0" indent="-228600">
              <a:buAutoNum type="arabicParenR"/>
            </a:pPr>
            <a:endParaRPr lang="en-US" sz="1200" b="0" u="sng" kern="1200" dirty="0" smtClean="0">
              <a:solidFill>
                <a:schemeClr val="tx1"/>
              </a:solidFill>
              <a:latin typeface="Arial" charset="0"/>
              <a:ea typeface="ＭＳ Ｐゴシック" pitchFamily="-48" charset="-128"/>
              <a:cs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arenR"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B9F16-9DB3-4AD3-BBA2-E69F0DF99A9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8077200" cy="1470025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4000" b="1" baseline="0">
                <a:solidFill>
                  <a:srgbClr val="708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8077200" cy="53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3400" y="4953000"/>
            <a:ext cx="8077200" cy="381000"/>
          </a:xfrm>
        </p:spPr>
        <p:txBody>
          <a:bodyPr anchor="ctr"/>
          <a:lstStyle>
            <a:lvl1pPr algn="ctr">
              <a:buNone/>
              <a:defRPr sz="2800" baseline="0">
                <a:solidFill>
                  <a:schemeClr val="tx1"/>
                </a:solidFill>
                <a:latin typeface="Franklin Gothic Book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33400" y="5334000"/>
            <a:ext cx="8077200" cy="381000"/>
          </a:xfrm>
        </p:spPr>
        <p:txBody>
          <a:bodyPr/>
          <a:lstStyle>
            <a:lvl1pPr algn="ctr">
              <a:buNone/>
              <a:defRPr sz="1800" baseline="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93688"/>
            <a:ext cx="8566245" cy="9445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ferenc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42900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</a:lstStyle>
          <a:p>
            <a:pPr lvl="0"/>
            <a:r>
              <a:rPr lang="en-US" dirty="0" smtClean="0"/>
              <a:t>Click to edit Master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/>
          <a:lstStyle>
            <a:lvl1pPr>
              <a:buClr>
                <a:srgbClr val="708468"/>
              </a:buCl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90000"/>
              </a:lnSpc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0" inden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0" inden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0" inden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2746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52400" y="72390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  <a:latin typeface="Franklin Gothic Book" pitchFamily="34" charset="0"/>
              </a:defRPr>
            </a:lvl1pPr>
          </a:lstStyle>
          <a:p>
            <a:fld id="{97ADB0C6-76EE-4CAD-9A96-8CECFA64A1A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084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228600" y="228600"/>
            <a:ext cx="8709025" cy="6413500"/>
          </a:xfrm>
          <a:prstGeom prst="roundRect">
            <a:avLst>
              <a:gd name="adj" fmla="val 223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447800"/>
            <a:ext cx="8305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2" name="Picture 10" descr="GLE 2_lines 4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482600"/>
            <a:ext cx="416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Franklin Gothic Demi" pitchFamily="34" charset="0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Franklin Gothic Book" pitchFamily="34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bg1"/>
          </a:solidFill>
          <a:latin typeface="Franklin Gothic Book" pitchFamily="34" charset="0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Franklin Gothic Book" pitchFamily="34" charset="0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Franklin Gothic Book" pitchFamily="34" charset="0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Franklin Gothic Book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084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1" name="AutoShape 6"/>
          <p:cNvSpPr>
            <a:spLocks noChangeArrowheads="1"/>
          </p:cNvSpPr>
          <p:nvPr/>
        </p:nvSpPr>
        <p:spPr bwMode="auto">
          <a:xfrm>
            <a:off x="279400" y="228600"/>
            <a:ext cx="8620125" cy="990600"/>
          </a:xfrm>
          <a:prstGeom prst="roundRect">
            <a:avLst>
              <a:gd name="adj" fmla="val 11944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600" b="1" dirty="0">
              <a:solidFill>
                <a:srgbClr val="5C7F92"/>
              </a:solidFill>
            </a:endParaRP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292100" y="1371600"/>
            <a:ext cx="8620125" cy="5257800"/>
          </a:xfrm>
          <a:prstGeom prst="roundRect">
            <a:avLst>
              <a:gd name="adj" fmla="val 223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57200" y="6324600"/>
            <a:ext cx="8305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7010400" y="72390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18CDBF-F48B-4B86-847D-322B3F4A9E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6353175"/>
            <a:ext cx="8305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fld id="{0F2FA268-CDA1-47B6-8723-6D534E6008B8}" type="slidenum">
              <a:rPr lang="en-US" sz="1200">
                <a:solidFill>
                  <a:srgbClr val="708468"/>
                </a:solidFill>
                <a:latin typeface="Franklin Gothic Book" pitchFamily="34" charset="0"/>
              </a:rPr>
              <a:pPr algn="ctr"/>
              <a:t>‹#›</a:t>
            </a:fld>
            <a:endParaRPr lang="en-US" sz="1200" dirty="0">
              <a:solidFill>
                <a:srgbClr val="708468"/>
              </a:solidFill>
              <a:latin typeface="Franklin Gothic Book" pitchFamily="34" charset="0"/>
            </a:endParaRPr>
          </a:p>
        </p:txBody>
      </p:sp>
      <p:sp>
        <p:nvSpPr>
          <p:cNvPr id="205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93688"/>
            <a:ext cx="858043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</p:sldLayoutIdLst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 kern="1200">
          <a:solidFill>
            <a:srgbClr val="708468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708468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708468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708468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70846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Times New Roman" pitchFamily="18" charset="0"/>
        <a:buChar char="-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8A22F"/>
        </a:buClr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084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228600" y="228600"/>
            <a:ext cx="8709025" cy="6413500"/>
          </a:xfrm>
          <a:prstGeom prst="roundRect">
            <a:avLst>
              <a:gd name="adj" fmla="val 223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6800" y="2438400"/>
            <a:ext cx="762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7010400" y="7315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1E139B6-91AC-4D5F-A92C-193752D1A4A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6353175"/>
            <a:ext cx="8382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fld id="{CEB224D5-8B88-4115-A70B-8DC1E788C905}" type="slidenum">
              <a:rPr lang="en-US" sz="1200">
                <a:solidFill>
                  <a:srgbClr val="708468"/>
                </a:solidFill>
                <a:latin typeface="Franklin Gothic Book" pitchFamily="34" charset="0"/>
              </a:rPr>
              <a:pPr algn="ctr"/>
              <a:t>‹#›</a:t>
            </a:fld>
            <a:endParaRPr lang="en-US" sz="1200" dirty="0">
              <a:solidFill>
                <a:srgbClr val="708468"/>
              </a:solidFill>
              <a:latin typeface="Franklin Gothic Book" pitchFamily="34" charset="0"/>
            </a:endParaRPr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457200" y="6324600"/>
            <a:ext cx="8305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457200" y="1582738"/>
            <a:ext cx="8305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81" name="Picture 11" descr="GLE 2_lines 4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482600"/>
            <a:ext cx="416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Franklin Gothic Demi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Demi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Times New Roman" pitchFamily="18" charset="0"/>
        <a:buChar char="-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08468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8A22F"/>
        </a:buClr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/>
          <p:cNvSpPr>
            <a:spLocks noChangeArrowheads="1"/>
          </p:cNvSpPr>
          <p:nvPr/>
        </p:nvSpPr>
        <p:spPr bwMode="auto">
          <a:xfrm>
            <a:off x="4892675" y="638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4342" name="Title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the Needs of English Language Learners </a:t>
            </a:r>
            <a:br>
              <a:rPr lang="en-US" dirty="0" smtClean="0"/>
            </a:br>
            <a:r>
              <a:rPr lang="en-US" dirty="0" smtClean="0"/>
              <a:t>through School Improvement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  <p:sp>
        <p:nvSpPr>
          <p:cNvPr id="8195" name="Subtitle 8"/>
          <p:cNvSpPr>
            <a:spLocks noGrp="1"/>
          </p:cNvSpPr>
          <p:nvPr>
            <p:ph type="subTitle" idx="1"/>
          </p:nvPr>
        </p:nvSpPr>
        <p:spPr>
          <a:xfrm>
            <a:off x="533400" y="4175760"/>
            <a:ext cx="8077200" cy="7772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Jayne Sowers, E.D.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8196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Senior Technical Assistance Consultant </a:t>
            </a:r>
          </a:p>
        </p:txBody>
      </p:sp>
      <p:sp>
        <p:nvSpPr>
          <p:cNvPr id="8197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8/28/12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3440" y="457200"/>
            <a:ext cx="4297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 Learning Point Associates, an affiliate at AIR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Our Capacity Together </a:t>
            </a:r>
            <a:br>
              <a:rPr lang="en-US" dirty="0" smtClean="0"/>
            </a:br>
            <a:endParaRPr lang="en-US" dirty="0" smtClean="0">
              <a:ea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5216" y="1536174"/>
            <a:ext cx="79552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lvl="0" indent="-5080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Get to know other staff  </a:t>
            </a:r>
          </a:p>
          <a:p>
            <a:pPr marL="508000" lvl="0" indent="-5080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Understand the basic requirements of other’s program  </a:t>
            </a:r>
          </a:p>
          <a:p>
            <a:pPr marL="508000" lvl="0" indent="-5080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Use the grants management office to work together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Internal Coherent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8000" lvl="0" indent="-508000">
              <a:spcAft>
                <a:spcPts val="1800"/>
              </a:spcAft>
              <a:buFont typeface="Wingdings" pitchFamily="2" charset="2"/>
              <a:buChar char="Ø"/>
              <a:tabLst>
                <a:tab pos="508000" algn="l"/>
              </a:tabLst>
            </a:pPr>
            <a:r>
              <a:rPr lang="en-US" dirty="0" smtClean="0"/>
              <a:t>Merge our plans, reviews</a:t>
            </a:r>
            <a:r>
              <a:rPr lang="en-US" smtClean="0"/>
              <a:t>, monitoring </a:t>
            </a:r>
            <a:endParaRPr lang="en-US" dirty="0" smtClean="0"/>
          </a:p>
          <a:p>
            <a:pPr marL="508000" lvl="0" indent="-508000">
              <a:spcAft>
                <a:spcPts val="1800"/>
              </a:spcAft>
              <a:buFont typeface="Wingdings" pitchFamily="2" charset="2"/>
              <a:buChar char="Ø"/>
              <a:tabLst>
                <a:tab pos="508000" algn="l"/>
              </a:tabLst>
            </a:pPr>
            <a:r>
              <a:rPr lang="en-US" dirty="0" smtClean="0"/>
              <a:t>Merge our professional learning opportunities</a:t>
            </a:r>
          </a:p>
          <a:p>
            <a:pPr marL="508000" lvl="0" indent="-508000">
              <a:spcAft>
                <a:spcPts val="1800"/>
              </a:spcAft>
              <a:buFont typeface="Wingdings" pitchFamily="2" charset="2"/>
              <a:buChar char="Ø"/>
              <a:tabLst>
                <a:tab pos="508000" algn="l"/>
              </a:tabLst>
            </a:pPr>
            <a:r>
              <a:rPr lang="en-US" dirty="0" smtClean="0"/>
              <a:t>Model collaboration </a:t>
            </a:r>
          </a:p>
          <a:p>
            <a:pPr marL="508000" indent="-508000">
              <a:spcAft>
                <a:spcPts val="1800"/>
              </a:spcAft>
              <a:buFont typeface="Wingdings" pitchFamily="2" charset="2"/>
              <a:buChar char="Ø"/>
              <a:tabLst>
                <a:tab pos="508000" algn="l"/>
              </a:tabLst>
            </a:pPr>
            <a:r>
              <a:rPr lang="en-US" dirty="0" smtClean="0"/>
              <a:t>Build our capacity together</a:t>
            </a:r>
          </a:p>
          <a:p>
            <a:pPr marL="508000" lvl="0" indent="-508000">
              <a:spcAft>
                <a:spcPts val="1800"/>
              </a:spcAft>
              <a:buFont typeface="Wingdings" pitchFamily="2" charset="2"/>
              <a:buChar char="Ø"/>
              <a:tabLst>
                <a:tab pos="508000" algn="l"/>
              </a:tabLst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28875"/>
            <a:ext cx="7620000" cy="2819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>
                <a:ea typeface="ＭＳ Ｐゴシック" charset="-128"/>
              </a:rPr>
              <a:t>Jayne Sowers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>
                <a:solidFill>
                  <a:srgbClr val="708468"/>
                </a:solidFill>
                <a:ea typeface="ＭＳ Ｐゴシック" charset="-128"/>
              </a:rPr>
              <a:t>P:</a:t>
            </a:r>
            <a:r>
              <a:rPr lang="en-US" dirty="0" smtClean="0">
                <a:solidFill>
                  <a:srgbClr val="6B869F"/>
                </a:solidFill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312-288-7634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>
                <a:solidFill>
                  <a:srgbClr val="708468"/>
                </a:solidFill>
                <a:ea typeface="ＭＳ Ｐゴシック" charset="-128"/>
              </a:rPr>
              <a:t>F:</a:t>
            </a:r>
            <a:r>
              <a:rPr lang="en-US" dirty="0" smtClean="0">
                <a:ea typeface="ＭＳ Ｐゴシック" charset="-128"/>
              </a:rPr>
              <a:t> 312-288-7601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>
                <a:solidFill>
                  <a:srgbClr val="708468"/>
                </a:solidFill>
                <a:ea typeface="ＭＳ Ｐゴシック" charset="-128"/>
              </a:rPr>
              <a:t>E-Mail:</a:t>
            </a:r>
            <a:r>
              <a:rPr lang="en-US" dirty="0" smtClean="0">
                <a:ea typeface="ＭＳ Ｐゴシック" charset="-128"/>
              </a:rPr>
              <a:t> jsowers@air.org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600" dirty="0" smtClean="0">
              <a:ea typeface="ＭＳ Ｐゴシック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ea typeface="ＭＳ Ｐゴシック" charset="-128"/>
              </a:rPr>
              <a:t>20 North Wacker Drive, Suite 1231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ea typeface="ＭＳ Ｐゴシック" charset="-128"/>
              </a:rPr>
              <a:t>Chicago, IL 60606-2901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b="1" dirty="0" smtClean="0">
                <a:solidFill>
                  <a:srgbClr val="708468"/>
                </a:solidFill>
                <a:ea typeface="ＭＳ Ｐゴシック" charset="-128"/>
              </a:rPr>
              <a:t>General Information: </a:t>
            </a:r>
            <a:r>
              <a:rPr lang="en-US" dirty="0" smtClean="0">
                <a:ea typeface="ＭＳ Ｐゴシック" charset="-128"/>
              </a:rPr>
              <a:t>800-356-2735</a:t>
            </a:r>
          </a:p>
        </p:txBody>
      </p:sp>
      <p:cxnSp>
        <p:nvCxnSpPr>
          <p:cNvPr id="3" name="Straight Connector 2"/>
          <p:cNvCxnSpPr/>
          <p:nvPr/>
        </p:nvCxnSpPr>
        <p:spPr>
          <a:xfrm rot="16200000" flipH="1">
            <a:off x="-448469" y="3875882"/>
            <a:ext cx="2633663" cy="0"/>
          </a:xfrm>
          <a:prstGeom prst="line">
            <a:avLst/>
          </a:prstGeom>
          <a:ln w="28575">
            <a:solidFill>
              <a:srgbClr val="708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Fr</a:t>
            </a:r>
            <a:r>
              <a:rPr lang="en-US" dirty="0" smtClean="0"/>
              <a:t>amework to</a:t>
            </a:r>
            <a:br>
              <a:rPr lang="en-US" dirty="0" smtClean="0"/>
            </a:br>
            <a:r>
              <a:rPr lang="en-US" dirty="0" smtClean="0"/>
              <a:t> Increase Student Learning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921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dirty="0" smtClean="0"/>
              <a:t>Build </a:t>
            </a:r>
            <a:endParaRPr lang="en-US" sz="4000" i="1" dirty="0" smtClean="0"/>
          </a:p>
          <a:p>
            <a:pPr marL="914400" indent="-914400">
              <a:spcAft>
                <a:spcPts val="1800"/>
              </a:spcAft>
              <a:tabLst>
                <a:tab pos="914400" algn="l"/>
              </a:tabLst>
            </a:pPr>
            <a:r>
              <a:rPr lang="en-US" b="1" dirty="0" smtClean="0"/>
              <a:t>	</a:t>
            </a:r>
            <a:r>
              <a:rPr lang="en-US" b="1" dirty="0" smtClean="0">
                <a:latin typeface="Cambria Math"/>
                <a:ea typeface="Cambria Math"/>
              </a:rPr>
              <a:t>⇒  </a:t>
            </a:r>
            <a:r>
              <a:rPr lang="en-US" b="1" dirty="0" smtClean="0"/>
              <a:t>Coherent </a:t>
            </a:r>
            <a:r>
              <a:rPr lang="en-US" dirty="0" smtClean="0"/>
              <a:t>- aligned across programs</a:t>
            </a:r>
          </a:p>
          <a:p>
            <a:pPr marL="914400" indent="-914400">
              <a:spcAft>
                <a:spcPts val="1800"/>
              </a:spcAft>
              <a:tabLst>
                <a:tab pos="914400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latin typeface="Cambria Math"/>
                <a:ea typeface="Cambria Math"/>
              </a:rPr>
              <a:t> ⇒  </a:t>
            </a:r>
            <a:r>
              <a:rPr lang="en-US" b="1" dirty="0" smtClean="0"/>
              <a:t>Internal </a:t>
            </a:r>
            <a:r>
              <a:rPr lang="en-US" dirty="0" smtClean="0"/>
              <a:t>– across SEA, LEA, school</a:t>
            </a:r>
          </a:p>
          <a:p>
            <a:pPr marL="914400" indent="-914400">
              <a:spcAft>
                <a:spcPts val="1800"/>
              </a:spcAft>
              <a:tabLst>
                <a:tab pos="914400" algn="l"/>
              </a:tabLst>
            </a:pPr>
            <a:r>
              <a:rPr lang="en-US" dirty="0" smtClean="0"/>
              <a:t> 	 </a:t>
            </a:r>
            <a:r>
              <a:rPr lang="en-US" b="1" dirty="0" smtClean="0">
                <a:latin typeface="Cambria Math"/>
                <a:ea typeface="Cambria Math"/>
              </a:rPr>
              <a:t>⇒  </a:t>
            </a:r>
            <a:r>
              <a:rPr lang="en-US" b="1" dirty="0" smtClean="0"/>
              <a:t>Supports</a:t>
            </a:r>
            <a:r>
              <a:rPr lang="en-US" dirty="0" smtClean="0"/>
              <a:t> – on-site visits, 	materials/	tools, professional 	learning</a:t>
            </a:r>
          </a:p>
          <a:p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Build Internal</a:t>
            </a:r>
            <a:br>
              <a:rPr lang="en-US" dirty="0" smtClean="0"/>
            </a:br>
            <a:r>
              <a:rPr lang="en-US" dirty="0" smtClean="0"/>
              <a:t> Coherent Supports </a:t>
            </a:r>
            <a:endParaRPr lang="en-US" dirty="0"/>
          </a:p>
        </p:txBody>
      </p:sp>
      <p:sp>
        <p:nvSpPr>
          <p:cNvPr id="11267" name="Content Placeholder 3"/>
          <p:cNvSpPr>
            <a:spLocks noGrp="1"/>
          </p:cNvSpPr>
          <p:nvPr>
            <p:ph sz="half" idx="2"/>
          </p:nvPr>
        </p:nvSpPr>
        <p:spPr>
          <a:xfrm>
            <a:off x="640080" y="1600200"/>
            <a:ext cx="804672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states are focused on improving their persistently low-performing schools.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Schools need assistance with how to best serve their students that are learning English, students with disabilities, students of poverty, and students from minority groups.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6"/>
          <p:cNvSpPr>
            <a:spLocks noGrp="1"/>
          </p:cNvSpPr>
          <p:nvPr>
            <p:ph type="title"/>
          </p:nvPr>
        </p:nvSpPr>
        <p:spPr>
          <a:xfrm>
            <a:off x="304800" y="293688"/>
            <a:ext cx="8566150" cy="944562"/>
          </a:xfrm>
        </p:spPr>
        <p:txBody>
          <a:bodyPr/>
          <a:lstStyle/>
          <a:p>
            <a:r>
              <a:rPr lang="en-US" dirty="0" smtClean="0"/>
              <a:t>Challenges – Benefits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6919"/>
          </a:xfrm>
        </p:spPr>
        <p:txBody>
          <a:bodyPr/>
          <a:lstStyle/>
          <a:p>
            <a:pPr lvl="0" algn="ctr">
              <a:buNone/>
            </a:pPr>
            <a:r>
              <a:rPr lang="en-US" dirty="0" smtClean="0"/>
              <a:t>ELLs often is a subgroup not meeting AYP </a:t>
            </a:r>
          </a:p>
          <a:p>
            <a:pPr lvl="8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036320" y="2479040"/>
            <a:ext cx="2763520" cy="22148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Title I staff knowledgeable school improvement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1280" y="2438400"/>
            <a:ext cx="2905760" cy="2235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Title III  knowledgeable  ELLS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20800" y="4998720"/>
            <a:ext cx="6441440" cy="10772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LEAs receive limited funding for ELLs through Title III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Challenge - Working in Silos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/>
              <a:t>Title III </a:t>
            </a:r>
            <a:endParaRPr lang="en-US" sz="3600" b="1" dirty="0"/>
          </a:p>
        </p:txBody>
      </p:sp>
      <p:pic>
        <p:nvPicPr>
          <p:cNvPr id="12292" name="Picture 4" descr="C:\Users\JSowers\AppData\Local\Microsoft\Windows\Temporary Internet Files\Content.IE5\MXVFKMKV\MC900155054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502" y="1544319"/>
            <a:ext cx="3307778" cy="3637101"/>
          </a:xfrm>
          <a:prstGeom prst="rect">
            <a:avLst/>
          </a:prstGeom>
          <a:noFill/>
        </p:spPr>
      </p:pic>
      <p:pic>
        <p:nvPicPr>
          <p:cNvPr id="12293" name="Picture 5" descr="C:\Users\JSowers\AppData\Local\Microsoft\Windows\Temporary Internet Files\Content.IE5\MXVFKMKV\MC9003347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9786" y="2458720"/>
            <a:ext cx="3441811" cy="331215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80160" y="5445760"/>
            <a:ext cx="233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Title I </a:t>
            </a:r>
            <a:endParaRPr lang="en-US" sz="3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90720" y="1402080"/>
            <a:ext cx="20320" cy="481584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Our Plans, Reviews, Monitoring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Combine across programs and initiatives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</a:t>
            </a:r>
          </a:p>
          <a:p>
            <a:pPr marL="466725" lvl="0" indent="-466725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Templates for school improvement plans </a:t>
            </a:r>
          </a:p>
          <a:p>
            <a:pPr marL="466725" lvl="0" indent="-466725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Reviewing of applications </a:t>
            </a:r>
          </a:p>
          <a:p>
            <a:pPr marL="466725" lvl="0" indent="-466725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On-site monitoring visits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3688"/>
            <a:ext cx="8580438" cy="1331912"/>
          </a:xfrm>
        </p:spPr>
        <p:txBody>
          <a:bodyPr/>
          <a:lstStyle/>
          <a:p>
            <a:r>
              <a:rPr lang="en-US" dirty="0" smtClean="0"/>
              <a:t>Merge Professional Learning Opportunities 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lvl="0" indent="-466725">
              <a:buFont typeface="Arial" pitchFamily="34" charset="0"/>
              <a:buChar char="•"/>
            </a:pPr>
            <a:r>
              <a:rPr lang="en-US" dirty="0" smtClean="0"/>
              <a:t>Provide cross-title/program trainings </a:t>
            </a:r>
          </a:p>
          <a:p>
            <a:pPr marL="466725" lvl="0" indent="-466725">
              <a:buFont typeface="Arial" pitchFamily="34" charset="0"/>
              <a:buChar char="•"/>
            </a:pPr>
            <a:r>
              <a:rPr lang="en-US" dirty="0" smtClean="0"/>
              <a:t>Train </a:t>
            </a:r>
            <a:r>
              <a:rPr lang="en-US" u="sng" dirty="0" smtClean="0"/>
              <a:t>all</a:t>
            </a:r>
            <a:r>
              <a:rPr lang="en-US" dirty="0" smtClean="0"/>
              <a:t> teachers </a:t>
            </a:r>
          </a:p>
          <a:p>
            <a:pPr marL="466725" lvl="0" indent="-466725">
              <a:buFont typeface="Arial" pitchFamily="34" charset="0"/>
              <a:buChar char="•"/>
            </a:pPr>
            <a:r>
              <a:rPr lang="en-US" dirty="0" smtClean="0"/>
              <a:t>Use research-based effective practices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/>
              <a:t>  Provided over time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/>
              <a:t>  Job-embedded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/>
              <a:t>  With coaching/mentoring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Providing PD for All Teachers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Collaboration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8000" lvl="0" indent="-5080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SEAs demonstrate to LEAs working across Title programs and initiatives</a:t>
            </a:r>
          </a:p>
          <a:p>
            <a:pPr marL="508000" lvl="0" indent="-5080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LEAs demonstrate to schools working across Title programs and initiatives</a:t>
            </a:r>
          </a:p>
          <a:p>
            <a:pPr marL="508000" lvl="0" indent="-50800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Build “super-group” leadership teams at schools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at_Lakes_East_PPT_template_01-05-12">
  <a:themeElements>
    <a:clrScheme name="Custom 4">
      <a:dk1>
        <a:sysClr val="windowText" lastClr="000000"/>
      </a:dk1>
      <a:lt1>
        <a:sysClr val="window" lastClr="FFFFFF"/>
      </a:lt1>
      <a:dk2>
        <a:srgbClr val="78A22F"/>
      </a:dk2>
      <a:lt2>
        <a:srgbClr val="EAEBDE"/>
      </a:lt2>
      <a:accent1>
        <a:srgbClr val="638527"/>
      </a:accent1>
      <a:accent2>
        <a:srgbClr val="B0CCB0"/>
      </a:accent2>
      <a:accent3>
        <a:srgbClr val="5D87A1"/>
      </a:accent3>
      <a:accent4>
        <a:srgbClr val="97947B"/>
      </a:accent4>
      <a:accent5>
        <a:srgbClr val="CEC597"/>
      </a:accent5>
      <a:accent6>
        <a:srgbClr val="5D87A1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eat Lakes Eas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at Lakes East Contact Information">
  <a:themeElements>
    <a:clrScheme name="Custom 1">
      <a:dk1>
        <a:sysClr val="windowText" lastClr="000000"/>
      </a:dk1>
      <a:lt1>
        <a:sysClr val="window" lastClr="FFFFFF"/>
      </a:lt1>
      <a:dk2>
        <a:srgbClr val="366092"/>
      </a:dk2>
      <a:lt2>
        <a:srgbClr val="EEECE1"/>
      </a:lt2>
      <a:accent1>
        <a:srgbClr val="55BCEB"/>
      </a:accent1>
      <a:accent2>
        <a:srgbClr val="FFC425"/>
      </a:accent2>
      <a:accent3>
        <a:srgbClr val="F58025"/>
      </a:accent3>
      <a:accent4>
        <a:srgbClr val="78A42F"/>
      </a:accent4>
      <a:accent5>
        <a:srgbClr val="8CC63F"/>
      </a:accent5>
      <a:accent6>
        <a:srgbClr val="5F5F5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468B538C8E524CB11E29D07F3D78BF" ma:contentTypeVersion="0" ma:contentTypeDescription="Create a new document." ma:contentTypeScope="" ma:versionID="545cf14c68a1747d1e80ae7aa39b85e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500D0C8-E7F3-466F-A012-AE4C1457B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4FC9074-C378-47A0-B0F0-AAB337433D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D3DABD-652F-4C1D-846A-6229C07BA493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Great_Lakes_East_PPT_template_01-05-12</Template>
  <TotalTime>222</TotalTime>
  <Words>289</Words>
  <Application>Microsoft Office PowerPoint</Application>
  <PresentationFormat>On-screen Show (4:3)</PresentationFormat>
  <Paragraphs>74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Great_Lakes_East_PPT_template_01-05-12</vt:lpstr>
      <vt:lpstr>Great Lakes East</vt:lpstr>
      <vt:lpstr>Great Lakes East Contact Information</vt:lpstr>
      <vt:lpstr>Meeting the Needs of English Language Learners  through School Improvement</vt:lpstr>
      <vt:lpstr>Framework to  Increase Student Learning </vt:lpstr>
      <vt:lpstr>Need to Build Internal  Coherent Supports </vt:lpstr>
      <vt:lpstr>Challenges – Benefits </vt:lpstr>
      <vt:lpstr>Challenge - Working in Silos  </vt:lpstr>
      <vt:lpstr>Merge Our Plans, Reviews, Monitoring </vt:lpstr>
      <vt:lpstr>Merge Professional Learning Opportunities   </vt:lpstr>
      <vt:lpstr>SEA Providing PD for All Teachers </vt:lpstr>
      <vt:lpstr>Model Collaboration </vt:lpstr>
      <vt:lpstr>Build Our Capacity Together  </vt:lpstr>
      <vt:lpstr>Build Internal Coherent Supports</vt:lpstr>
      <vt:lpstr>PowerPoint Presentation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Using This Template</dc:title>
  <dc:creator>JSowers</dc:creator>
  <cp:lastModifiedBy>Nina de las Alas</cp:lastModifiedBy>
  <cp:revision>30</cp:revision>
  <cp:lastPrinted>2012-08-28T16:04:33Z</cp:lastPrinted>
  <dcterms:created xsi:type="dcterms:W3CDTF">2012-08-24T18:13:12Z</dcterms:created>
  <dcterms:modified xsi:type="dcterms:W3CDTF">2012-08-28T17:08:44Z</dcterms:modified>
</cp:coreProperties>
</file>