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48" r:id="rId1"/>
  </p:sldMasterIdLst>
  <p:notesMasterIdLst>
    <p:notesMasterId r:id="rId18"/>
  </p:notesMasterIdLst>
  <p:sldIdLst>
    <p:sldId id="280" r:id="rId2"/>
    <p:sldId id="266" r:id="rId3"/>
    <p:sldId id="258" r:id="rId4"/>
    <p:sldId id="279" r:id="rId5"/>
    <p:sldId id="275" r:id="rId6"/>
    <p:sldId id="274" r:id="rId7"/>
    <p:sldId id="277" r:id="rId8"/>
    <p:sldId id="287" r:id="rId9"/>
    <p:sldId id="288" r:id="rId10"/>
    <p:sldId id="289" r:id="rId11"/>
    <p:sldId id="290" r:id="rId12"/>
    <p:sldId id="283" r:id="rId13"/>
    <p:sldId id="293" r:id="rId14"/>
    <p:sldId id="294" r:id="rId15"/>
    <p:sldId id="295" r:id="rId16"/>
    <p:sldId id="267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714" autoAdjust="0"/>
  </p:normalViewPr>
  <p:slideViewPr>
    <p:cSldViewPr>
      <p:cViewPr>
        <p:scale>
          <a:sx n="70" d="100"/>
          <a:sy n="70" d="100"/>
        </p:scale>
        <p:origin x="-1325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582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DD6702-5861-481F-8D61-8E91B16A19F8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A0245A-69E7-471D-86DC-2E41F39B1F01}">
      <dgm:prSet phldrT="[Text]" custT="1"/>
      <dgm:spPr/>
      <dgm:t>
        <a:bodyPr/>
        <a:lstStyle/>
        <a:p>
          <a:r>
            <a:rPr lang="en-US" sz="2400" b="1" dirty="0" smtClean="0"/>
            <a:t>14</a:t>
          </a:r>
          <a:r>
            <a:rPr lang="en-US" sz="1700" dirty="0" smtClean="0"/>
            <a:t> </a:t>
          </a:r>
        </a:p>
        <a:p>
          <a:r>
            <a:rPr lang="en-US" sz="1700" dirty="0" smtClean="0"/>
            <a:t>Transformation </a:t>
          </a:r>
          <a:endParaRPr lang="en-US" sz="1700" dirty="0"/>
        </a:p>
      </dgm:t>
    </dgm:pt>
    <dgm:pt modelId="{6B970FD4-235E-47AC-9660-087F76294213}" type="parTrans" cxnId="{EE71D44B-099A-4121-BC8D-87BA622558A0}">
      <dgm:prSet/>
      <dgm:spPr/>
      <dgm:t>
        <a:bodyPr/>
        <a:lstStyle/>
        <a:p>
          <a:endParaRPr lang="en-US"/>
        </a:p>
      </dgm:t>
    </dgm:pt>
    <dgm:pt modelId="{A3A9263B-BF14-4F4D-8287-C915D901D62F}" type="sibTrans" cxnId="{EE71D44B-099A-4121-BC8D-87BA622558A0}">
      <dgm:prSet/>
      <dgm:spPr/>
      <dgm:t>
        <a:bodyPr/>
        <a:lstStyle/>
        <a:p>
          <a:endParaRPr lang="en-US"/>
        </a:p>
      </dgm:t>
    </dgm:pt>
    <dgm:pt modelId="{07D35EC0-8AB7-4FA1-93FB-F43FBA01A355}">
      <dgm:prSet phldrT="[Text]" custT="1"/>
      <dgm:spPr/>
      <dgm:t>
        <a:bodyPr/>
        <a:lstStyle/>
        <a:p>
          <a:r>
            <a:rPr lang="en-US" sz="1800" b="1" dirty="0" smtClean="0"/>
            <a:t>3</a:t>
          </a:r>
          <a:r>
            <a:rPr lang="en-US" sz="1500" dirty="0" smtClean="0"/>
            <a:t> - Elementary</a:t>
          </a:r>
        </a:p>
        <a:p>
          <a:r>
            <a:rPr lang="en-US" sz="1800" b="1" dirty="0" smtClean="0"/>
            <a:t>2 -</a:t>
          </a:r>
          <a:r>
            <a:rPr lang="en-US" sz="1500" dirty="0" smtClean="0"/>
            <a:t> Middle </a:t>
          </a:r>
          <a:endParaRPr lang="en-US" sz="1500" dirty="0"/>
        </a:p>
      </dgm:t>
    </dgm:pt>
    <dgm:pt modelId="{DE502A85-1851-4F0A-ADB9-46873F19AD69}" type="parTrans" cxnId="{108F832A-E05B-4442-B14C-B8138AA3FD37}">
      <dgm:prSet/>
      <dgm:spPr/>
      <dgm:t>
        <a:bodyPr/>
        <a:lstStyle/>
        <a:p>
          <a:endParaRPr lang="en-US"/>
        </a:p>
      </dgm:t>
    </dgm:pt>
    <dgm:pt modelId="{3BCFB745-A43B-46B3-8781-8EF9C1E3888E}" type="sibTrans" cxnId="{108F832A-E05B-4442-B14C-B8138AA3FD37}">
      <dgm:prSet/>
      <dgm:spPr/>
      <dgm:t>
        <a:bodyPr/>
        <a:lstStyle/>
        <a:p>
          <a:endParaRPr lang="en-US"/>
        </a:p>
      </dgm:t>
    </dgm:pt>
    <dgm:pt modelId="{B20AABC5-1EC0-47C3-AF15-CC18CC9F58AD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 smtClean="0"/>
            <a:t>8 - </a:t>
          </a:r>
          <a:r>
            <a:rPr lang="en-US" sz="1500" dirty="0" smtClean="0"/>
            <a:t>High Schools 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dirty="0" smtClean="0"/>
            <a:t>1  - </a:t>
          </a:r>
          <a:r>
            <a:rPr lang="en-US" sz="1500" dirty="0" smtClean="0"/>
            <a:t>Attendance Center</a:t>
          </a:r>
          <a:endParaRPr lang="en-US" sz="1500" dirty="0"/>
        </a:p>
      </dgm:t>
    </dgm:pt>
    <dgm:pt modelId="{125C2A7C-D89A-4C15-A889-238B47852ED7}" type="parTrans" cxnId="{B311AB43-56DB-4CFA-988A-DB2EE235AAC6}">
      <dgm:prSet/>
      <dgm:spPr/>
      <dgm:t>
        <a:bodyPr/>
        <a:lstStyle/>
        <a:p>
          <a:endParaRPr lang="en-US"/>
        </a:p>
      </dgm:t>
    </dgm:pt>
    <dgm:pt modelId="{18238A59-4850-49AF-925F-43FB2BD44BE7}" type="sibTrans" cxnId="{B311AB43-56DB-4CFA-988A-DB2EE235AAC6}">
      <dgm:prSet/>
      <dgm:spPr/>
      <dgm:t>
        <a:bodyPr/>
        <a:lstStyle/>
        <a:p>
          <a:endParaRPr lang="en-US"/>
        </a:p>
      </dgm:t>
    </dgm:pt>
    <dgm:pt modelId="{F11500E7-2E6A-4445-9F28-B2A9D9E245E2}">
      <dgm:prSet phldrT="[Text]" custT="1"/>
      <dgm:spPr/>
      <dgm:t>
        <a:bodyPr/>
        <a:lstStyle/>
        <a:p>
          <a:r>
            <a:rPr lang="en-US" sz="2400" b="1" dirty="0" smtClean="0"/>
            <a:t>4 </a:t>
          </a:r>
        </a:p>
        <a:p>
          <a:r>
            <a:rPr lang="en-US" sz="1700" dirty="0" smtClean="0"/>
            <a:t>Turnaround</a:t>
          </a:r>
          <a:endParaRPr lang="en-US" sz="1700" dirty="0"/>
        </a:p>
      </dgm:t>
    </dgm:pt>
    <dgm:pt modelId="{A1A8DD15-217B-49A8-8912-78E1B87D3556}" type="parTrans" cxnId="{21B8B177-9005-414A-8D33-47F823006220}">
      <dgm:prSet/>
      <dgm:spPr/>
      <dgm:t>
        <a:bodyPr/>
        <a:lstStyle/>
        <a:p>
          <a:endParaRPr lang="en-US"/>
        </a:p>
      </dgm:t>
    </dgm:pt>
    <dgm:pt modelId="{C4E7C8DE-C0C3-450F-B686-7542036984B9}" type="sibTrans" cxnId="{21B8B177-9005-414A-8D33-47F823006220}">
      <dgm:prSet/>
      <dgm:spPr/>
      <dgm:t>
        <a:bodyPr/>
        <a:lstStyle/>
        <a:p>
          <a:endParaRPr lang="en-US"/>
        </a:p>
      </dgm:t>
    </dgm:pt>
    <dgm:pt modelId="{72B80901-F317-4E25-9225-2CE5BEB8DFC4}">
      <dgm:prSet phldrT="[Text]" custT="1"/>
      <dgm:spPr/>
      <dgm:t>
        <a:bodyPr/>
        <a:lstStyle/>
        <a:p>
          <a:r>
            <a:rPr lang="en-US" sz="1800" b="1" dirty="0" smtClean="0"/>
            <a:t>2 - </a:t>
          </a:r>
          <a:r>
            <a:rPr lang="en-US" sz="1500" dirty="0" smtClean="0"/>
            <a:t>Elementary</a:t>
          </a:r>
        </a:p>
        <a:p>
          <a:r>
            <a:rPr lang="en-US" sz="1800" b="1" dirty="0" smtClean="0"/>
            <a:t>1 - </a:t>
          </a:r>
          <a:r>
            <a:rPr lang="en-US" sz="1500" dirty="0" smtClean="0"/>
            <a:t>Middle</a:t>
          </a:r>
        </a:p>
        <a:p>
          <a:r>
            <a:rPr lang="en-US" sz="1800" b="1" smtClean="0"/>
            <a:t>1</a:t>
          </a:r>
          <a:r>
            <a:rPr lang="en-US" sz="1500" smtClean="0"/>
            <a:t> - High </a:t>
          </a:r>
          <a:r>
            <a:rPr lang="en-US" sz="1500" dirty="0" smtClean="0"/>
            <a:t>School</a:t>
          </a:r>
          <a:endParaRPr lang="en-US" sz="1500" dirty="0"/>
        </a:p>
      </dgm:t>
    </dgm:pt>
    <dgm:pt modelId="{5805B518-982D-4DDF-A977-D27420E19C4C}" type="parTrans" cxnId="{7EB8413B-3E15-4697-AD8E-E0A6E3CD8CEF}">
      <dgm:prSet/>
      <dgm:spPr/>
      <dgm:t>
        <a:bodyPr/>
        <a:lstStyle/>
        <a:p>
          <a:endParaRPr lang="en-US"/>
        </a:p>
      </dgm:t>
    </dgm:pt>
    <dgm:pt modelId="{8D2E8B9C-7371-497E-BB4B-6649F01828DC}" type="sibTrans" cxnId="{7EB8413B-3E15-4697-AD8E-E0A6E3CD8CEF}">
      <dgm:prSet/>
      <dgm:spPr/>
      <dgm:t>
        <a:bodyPr/>
        <a:lstStyle/>
        <a:p>
          <a:endParaRPr lang="en-US"/>
        </a:p>
      </dgm:t>
    </dgm:pt>
    <dgm:pt modelId="{4980D80C-CF58-4E47-8EB6-A304839E5427}">
      <dgm:prSet phldrT="[Text]"/>
      <dgm:spPr/>
      <dgm:t>
        <a:bodyPr/>
        <a:lstStyle/>
        <a:p>
          <a:r>
            <a:rPr lang="en-US" dirty="0" smtClean="0"/>
            <a:t>18 Schools</a:t>
          </a:r>
          <a:endParaRPr lang="en-US" dirty="0"/>
        </a:p>
      </dgm:t>
    </dgm:pt>
    <dgm:pt modelId="{8042D446-CDAF-447C-9BEE-A8BFBF7F4D6B}" type="sibTrans" cxnId="{9B2CD580-F89B-464E-A900-F403AB815772}">
      <dgm:prSet/>
      <dgm:spPr/>
      <dgm:t>
        <a:bodyPr/>
        <a:lstStyle/>
        <a:p>
          <a:endParaRPr lang="en-US"/>
        </a:p>
      </dgm:t>
    </dgm:pt>
    <dgm:pt modelId="{026D402E-B625-4971-B89B-EC6B055ADD91}" type="parTrans" cxnId="{9B2CD580-F89B-464E-A900-F403AB815772}">
      <dgm:prSet/>
      <dgm:spPr/>
      <dgm:t>
        <a:bodyPr/>
        <a:lstStyle/>
        <a:p>
          <a:endParaRPr lang="en-US"/>
        </a:p>
      </dgm:t>
    </dgm:pt>
    <dgm:pt modelId="{CD5D8424-8879-48AC-978D-68E5D437CB6C}" type="pres">
      <dgm:prSet presAssocID="{5ADD6702-5861-481F-8D61-8E91B16A19F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405B5AB-FA64-4C26-A48E-582477DB2AFA}" type="pres">
      <dgm:prSet presAssocID="{4980D80C-CF58-4E47-8EB6-A304839E5427}" presName="vertOne" presStyleCnt="0"/>
      <dgm:spPr/>
    </dgm:pt>
    <dgm:pt modelId="{8C38CDD1-673A-42BC-98FB-71961E11C778}" type="pres">
      <dgm:prSet presAssocID="{4980D80C-CF58-4E47-8EB6-A304839E5427}" presName="txOne" presStyleLbl="node0" presStyleIdx="0" presStyleCnt="1" custLinFactNeighborX="-11" custLinFactNeighborY="938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4161DE-1601-40B2-B1FA-1D2E8CDB0809}" type="pres">
      <dgm:prSet presAssocID="{4980D80C-CF58-4E47-8EB6-A304839E5427}" presName="parTransOne" presStyleCnt="0"/>
      <dgm:spPr/>
    </dgm:pt>
    <dgm:pt modelId="{0AE530FE-6C10-44D5-B3AF-17DD43098190}" type="pres">
      <dgm:prSet presAssocID="{4980D80C-CF58-4E47-8EB6-A304839E5427}" presName="horzOne" presStyleCnt="0"/>
      <dgm:spPr/>
    </dgm:pt>
    <dgm:pt modelId="{39BA235C-4862-48D1-9185-08CD7C581FA4}" type="pres">
      <dgm:prSet presAssocID="{7AA0245A-69E7-471D-86DC-2E41F39B1F01}" presName="vertTwo" presStyleCnt="0"/>
      <dgm:spPr/>
    </dgm:pt>
    <dgm:pt modelId="{6D2C8C00-AB5F-4981-815C-5AE9389B8191}" type="pres">
      <dgm:prSet presAssocID="{7AA0245A-69E7-471D-86DC-2E41F39B1F01}" presName="txTwo" presStyleLbl="node2" presStyleIdx="0" presStyleCnt="2" custLinFactNeighborX="-18" custLinFactNeighborY="295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72AA79-D43B-4B52-A109-1D6BC83DF236}" type="pres">
      <dgm:prSet presAssocID="{7AA0245A-69E7-471D-86DC-2E41F39B1F01}" presName="parTransTwo" presStyleCnt="0"/>
      <dgm:spPr/>
    </dgm:pt>
    <dgm:pt modelId="{4365886C-7C5B-4D6B-9072-E2075DD8EE87}" type="pres">
      <dgm:prSet presAssocID="{7AA0245A-69E7-471D-86DC-2E41F39B1F01}" presName="horzTwo" presStyleCnt="0"/>
      <dgm:spPr/>
    </dgm:pt>
    <dgm:pt modelId="{A0AEC8F8-4536-4060-A56C-B881194C338E}" type="pres">
      <dgm:prSet presAssocID="{07D35EC0-8AB7-4FA1-93FB-F43FBA01A355}" presName="vertThree" presStyleCnt="0"/>
      <dgm:spPr/>
    </dgm:pt>
    <dgm:pt modelId="{3E3168F1-3110-455A-87E7-6F17C9798DAC}" type="pres">
      <dgm:prSet presAssocID="{07D35EC0-8AB7-4FA1-93FB-F43FBA01A355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BDDDC3-E130-4A5E-9C41-D819143A391D}" type="pres">
      <dgm:prSet presAssocID="{07D35EC0-8AB7-4FA1-93FB-F43FBA01A355}" presName="horzThree" presStyleCnt="0"/>
      <dgm:spPr/>
    </dgm:pt>
    <dgm:pt modelId="{D7943CE3-C8EB-47EE-AF59-0D300AF5E3A4}" type="pres">
      <dgm:prSet presAssocID="{3BCFB745-A43B-46B3-8781-8EF9C1E3888E}" presName="sibSpaceThree" presStyleCnt="0"/>
      <dgm:spPr/>
    </dgm:pt>
    <dgm:pt modelId="{897892D9-41F9-4500-AAD3-C34AA98BD17C}" type="pres">
      <dgm:prSet presAssocID="{B20AABC5-1EC0-47C3-AF15-CC18CC9F58AD}" presName="vertThree" presStyleCnt="0"/>
      <dgm:spPr/>
    </dgm:pt>
    <dgm:pt modelId="{9AABC08F-6EB2-4692-B22B-906AE253468D}" type="pres">
      <dgm:prSet presAssocID="{B20AABC5-1EC0-47C3-AF15-CC18CC9F58AD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BD5DD6-B359-451D-AF63-804D7F87E9D0}" type="pres">
      <dgm:prSet presAssocID="{B20AABC5-1EC0-47C3-AF15-CC18CC9F58AD}" presName="horzThree" presStyleCnt="0"/>
      <dgm:spPr/>
    </dgm:pt>
    <dgm:pt modelId="{1ED85E86-3D13-4F60-B8D7-2F7A2FFB4524}" type="pres">
      <dgm:prSet presAssocID="{A3A9263B-BF14-4F4D-8287-C915D901D62F}" presName="sibSpaceTwo" presStyleCnt="0"/>
      <dgm:spPr/>
    </dgm:pt>
    <dgm:pt modelId="{93B1974A-17AD-4356-962B-29683AFE4CF3}" type="pres">
      <dgm:prSet presAssocID="{F11500E7-2E6A-4445-9F28-B2A9D9E245E2}" presName="vertTwo" presStyleCnt="0"/>
      <dgm:spPr/>
    </dgm:pt>
    <dgm:pt modelId="{6BF19CC4-4F43-4EB0-8562-599E22C7760F}" type="pres">
      <dgm:prSet presAssocID="{F11500E7-2E6A-4445-9F28-B2A9D9E245E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E38EF7-E718-4EEF-AB4E-661A58DEFA38}" type="pres">
      <dgm:prSet presAssocID="{F11500E7-2E6A-4445-9F28-B2A9D9E245E2}" presName="parTransTwo" presStyleCnt="0"/>
      <dgm:spPr/>
    </dgm:pt>
    <dgm:pt modelId="{D822C182-04D4-41CB-92EC-021A6A2F52D6}" type="pres">
      <dgm:prSet presAssocID="{F11500E7-2E6A-4445-9F28-B2A9D9E245E2}" presName="horzTwo" presStyleCnt="0"/>
      <dgm:spPr/>
    </dgm:pt>
    <dgm:pt modelId="{A5061119-6C68-4F31-B541-C9D150F4D0C8}" type="pres">
      <dgm:prSet presAssocID="{72B80901-F317-4E25-9225-2CE5BEB8DFC4}" presName="vertThree" presStyleCnt="0"/>
      <dgm:spPr/>
    </dgm:pt>
    <dgm:pt modelId="{CBAF7235-289E-485A-8351-608BDF78CFCE}" type="pres">
      <dgm:prSet presAssocID="{72B80901-F317-4E25-9225-2CE5BEB8DFC4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705014-C357-46C9-AC13-9EE4EFE465A3}" type="pres">
      <dgm:prSet presAssocID="{72B80901-F317-4E25-9225-2CE5BEB8DFC4}" presName="horzThree" presStyleCnt="0"/>
      <dgm:spPr/>
    </dgm:pt>
  </dgm:ptLst>
  <dgm:cxnLst>
    <dgm:cxn modelId="{7EB8413B-3E15-4697-AD8E-E0A6E3CD8CEF}" srcId="{F11500E7-2E6A-4445-9F28-B2A9D9E245E2}" destId="{72B80901-F317-4E25-9225-2CE5BEB8DFC4}" srcOrd="0" destOrd="0" parTransId="{5805B518-982D-4DDF-A977-D27420E19C4C}" sibTransId="{8D2E8B9C-7371-497E-BB4B-6649F01828DC}"/>
    <dgm:cxn modelId="{EE71D44B-099A-4121-BC8D-87BA622558A0}" srcId="{4980D80C-CF58-4E47-8EB6-A304839E5427}" destId="{7AA0245A-69E7-471D-86DC-2E41F39B1F01}" srcOrd="0" destOrd="0" parTransId="{6B970FD4-235E-47AC-9660-087F76294213}" sibTransId="{A3A9263B-BF14-4F4D-8287-C915D901D62F}"/>
    <dgm:cxn modelId="{108F832A-E05B-4442-B14C-B8138AA3FD37}" srcId="{7AA0245A-69E7-471D-86DC-2E41F39B1F01}" destId="{07D35EC0-8AB7-4FA1-93FB-F43FBA01A355}" srcOrd="0" destOrd="0" parTransId="{DE502A85-1851-4F0A-ADB9-46873F19AD69}" sibTransId="{3BCFB745-A43B-46B3-8781-8EF9C1E3888E}"/>
    <dgm:cxn modelId="{9B2CD580-F89B-464E-A900-F403AB815772}" srcId="{5ADD6702-5861-481F-8D61-8E91B16A19F8}" destId="{4980D80C-CF58-4E47-8EB6-A304839E5427}" srcOrd="0" destOrd="0" parTransId="{026D402E-B625-4971-B89B-EC6B055ADD91}" sibTransId="{8042D446-CDAF-447C-9BEE-A8BFBF7F4D6B}"/>
    <dgm:cxn modelId="{21B8B177-9005-414A-8D33-47F823006220}" srcId="{4980D80C-CF58-4E47-8EB6-A304839E5427}" destId="{F11500E7-2E6A-4445-9F28-B2A9D9E245E2}" srcOrd="1" destOrd="0" parTransId="{A1A8DD15-217B-49A8-8912-78E1B87D3556}" sibTransId="{C4E7C8DE-C0C3-450F-B686-7542036984B9}"/>
    <dgm:cxn modelId="{7D33FBF6-3209-44FC-9A9E-BA7BB227FC4C}" type="presOf" srcId="{72B80901-F317-4E25-9225-2CE5BEB8DFC4}" destId="{CBAF7235-289E-485A-8351-608BDF78CFCE}" srcOrd="0" destOrd="0" presId="urn:microsoft.com/office/officeart/2005/8/layout/hierarchy4"/>
    <dgm:cxn modelId="{58382FD3-E587-4DC1-9C60-F7D271C4179F}" type="presOf" srcId="{B20AABC5-1EC0-47C3-AF15-CC18CC9F58AD}" destId="{9AABC08F-6EB2-4692-B22B-906AE253468D}" srcOrd="0" destOrd="0" presId="urn:microsoft.com/office/officeart/2005/8/layout/hierarchy4"/>
    <dgm:cxn modelId="{2B377802-E151-4704-88A2-ECFE353483F9}" type="presOf" srcId="{F11500E7-2E6A-4445-9F28-B2A9D9E245E2}" destId="{6BF19CC4-4F43-4EB0-8562-599E22C7760F}" srcOrd="0" destOrd="0" presId="urn:microsoft.com/office/officeart/2005/8/layout/hierarchy4"/>
    <dgm:cxn modelId="{562FEFC1-947E-484E-AD69-4738E9BCD607}" type="presOf" srcId="{4980D80C-CF58-4E47-8EB6-A304839E5427}" destId="{8C38CDD1-673A-42BC-98FB-71961E11C778}" srcOrd="0" destOrd="0" presId="urn:microsoft.com/office/officeart/2005/8/layout/hierarchy4"/>
    <dgm:cxn modelId="{13A76FAE-983D-4710-82E7-8AC011285459}" type="presOf" srcId="{5ADD6702-5861-481F-8D61-8E91B16A19F8}" destId="{CD5D8424-8879-48AC-978D-68E5D437CB6C}" srcOrd="0" destOrd="0" presId="urn:microsoft.com/office/officeart/2005/8/layout/hierarchy4"/>
    <dgm:cxn modelId="{B311AB43-56DB-4CFA-988A-DB2EE235AAC6}" srcId="{7AA0245A-69E7-471D-86DC-2E41F39B1F01}" destId="{B20AABC5-1EC0-47C3-AF15-CC18CC9F58AD}" srcOrd="1" destOrd="0" parTransId="{125C2A7C-D89A-4C15-A889-238B47852ED7}" sibTransId="{18238A59-4850-49AF-925F-43FB2BD44BE7}"/>
    <dgm:cxn modelId="{F94AA559-D94C-484C-B13C-B038A4467A72}" type="presOf" srcId="{07D35EC0-8AB7-4FA1-93FB-F43FBA01A355}" destId="{3E3168F1-3110-455A-87E7-6F17C9798DAC}" srcOrd="0" destOrd="0" presId="urn:microsoft.com/office/officeart/2005/8/layout/hierarchy4"/>
    <dgm:cxn modelId="{CC67BF09-E3AD-4131-A553-D5595A19E63F}" type="presOf" srcId="{7AA0245A-69E7-471D-86DC-2E41F39B1F01}" destId="{6D2C8C00-AB5F-4981-815C-5AE9389B8191}" srcOrd="0" destOrd="0" presId="urn:microsoft.com/office/officeart/2005/8/layout/hierarchy4"/>
    <dgm:cxn modelId="{F6489DE6-1B2E-41C0-A87F-12A2CB76F569}" type="presParOf" srcId="{CD5D8424-8879-48AC-978D-68E5D437CB6C}" destId="{2405B5AB-FA64-4C26-A48E-582477DB2AFA}" srcOrd="0" destOrd="0" presId="urn:microsoft.com/office/officeart/2005/8/layout/hierarchy4"/>
    <dgm:cxn modelId="{55F6E29C-FA44-4EE8-B21D-C1F4BA95C586}" type="presParOf" srcId="{2405B5AB-FA64-4C26-A48E-582477DB2AFA}" destId="{8C38CDD1-673A-42BC-98FB-71961E11C778}" srcOrd="0" destOrd="0" presId="urn:microsoft.com/office/officeart/2005/8/layout/hierarchy4"/>
    <dgm:cxn modelId="{F1F2703F-E9C7-4E18-9238-1706CF4B58A8}" type="presParOf" srcId="{2405B5AB-FA64-4C26-A48E-582477DB2AFA}" destId="{724161DE-1601-40B2-B1FA-1D2E8CDB0809}" srcOrd="1" destOrd="0" presId="urn:microsoft.com/office/officeart/2005/8/layout/hierarchy4"/>
    <dgm:cxn modelId="{4E371EF8-7370-4EAC-9C8C-9BF60DA6C429}" type="presParOf" srcId="{2405B5AB-FA64-4C26-A48E-582477DB2AFA}" destId="{0AE530FE-6C10-44D5-B3AF-17DD43098190}" srcOrd="2" destOrd="0" presId="urn:microsoft.com/office/officeart/2005/8/layout/hierarchy4"/>
    <dgm:cxn modelId="{BD61A44E-1CF2-4D85-842F-4C8D9DF5C84A}" type="presParOf" srcId="{0AE530FE-6C10-44D5-B3AF-17DD43098190}" destId="{39BA235C-4862-48D1-9185-08CD7C581FA4}" srcOrd="0" destOrd="0" presId="urn:microsoft.com/office/officeart/2005/8/layout/hierarchy4"/>
    <dgm:cxn modelId="{8308E6F6-1275-4F83-9BBD-6493C6694A3F}" type="presParOf" srcId="{39BA235C-4862-48D1-9185-08CD7C581FA4}" destId="{6D2C8C00-AB5F-4981-815C-5AE9389B8191}" srcOrd="0" destOrd="0" presId="urn:microsoft.com/office/officeart/2005/8/layout/hierarchy4"/>
    <dgm:cxn modelId="{9814F610-85CE-45DD-B13F-D1B8D66F6875}" type="presParOf" srcId="{39BA235C-4862-48D1-9185-08CD7C581FA4}" destId="{6372AA79-D43B-4B52-A109-1D6BC83DF236}" srcOrd="1" destOrd="0" presId="urn:microsoft.com/office/officeart/2005/8/layout/hierarchy4"/>
    <dgm:cxn modelId="{DFC51A12-52C4-48BA-9257-58BC778D640E}" type="presParOf" srcId="{39BA235C-4862-48D1-9185-08CD7C581FA4}" destId="{4365886C-7C5B-4D6B-9072-E2075DD8EE87}" srcOrd="2" destOrd="0" presId="urn:microsoft.com/office/officeart/2005/8/layout/hierarchy4"/>
    <dgm:cxn modelId="{2C3D7586-9B2F-4825-80EF-297104E5C0D9}" type="presParOf" srcId="{4365886C-7C5B-4D6B-9072-E2075DD8EE87}" destId="{A0AEC8F8-4536-4060-A56C-B881194C338E}" srcOrd="0" destOrd="0" presId="urn:microsoft.com/office/officeart/2005/8/layout/hierarchy4"/>
    <dgm:cxn modelId="{2686F755-3BA4-434A-9BA8-91C3922B3A62}" type="presParOf" srcId="{A0AEC8F8-4536-4060-A56C-B881194C338E}" destId="{3E3168F1-3110-455A-87E7-6F17C9798DAC}" srcOrd="0" destOrd="0" presId="urn:microsoft.com/office/officeart/2005/8/layout/hierarchy4"/>
    <dgm:cxn modelId="{6002A027-9106-48C1-86D6-E6BE776A5F87}" type="presParOf" srcId="{A0AEC8F8-4536-4060-A56C-B881194C338E}" destId="{4DBDDDC3-E130-4A5E-9C41-D819143A391D}" srcOrd="1" destOrd="0" presId="urn:microsoft.com/office/officeart/2005/8/layout/hierarchy4"/>
    <dgm:cxn modelId="{3DEAF7D3-639A-43AD-93FA-6C55FE6E643C}" type="presParOf" srcId="{4365886C-7C5B-4D6B-9072-E2075DD8EE87}" destId="{D7943CE3-C8EB-47EE-AF59-0D300AF5E3A4}" srcOrd="1" destOrd="0" presId="urn:microsoft.com/office/officeart/2005/8/layout/hierarchy4"/>
    <dgm:cxn modelId="{5F812F54-EE8E-4E0B-A8DD-E0F288A73B2E}" type="presParOf" srcId="{4365886C-7C5B-4D6B-9072-E2075DD8EE87}" destId="{897892D9-41F9-4500-AAD3-C34AA98BD17C}" srcOrd="2" destOrd="0" presId="urn:microsoft.com/office/officeart/2005/8/layout/hierarchy4"/>
    <dgm:cxn modelId="{FBD5E220-311E-4D3F-9866-0E1DB1A91A23}" type="presParOf" srcId="{897892D9-41F9-4500-AAD3-C34AA98BD17C}" destId="{9AABC08F-6EB2-4692-B22B-906AE253468D}" srcOrd="0" destOrd="0" presId="urn:microsoft.com/office/officeart/2005/8/layout/hierarchy4"/>
    <dgm:cxn modelId="{DE779F05-3287-4F0B-AD74-B9BBCE1100CA}" type="presParOf" srcId="{897892D9-41F9-4500-AAD3-C34AA98BD17C}" destId="{36BD5DD6-B359-451D-AF63-804D7F87E9D0}" srcOrd="1" destOrd="0" presId="urn:microsoft.com/office/officeart/2005/8/layout/hierarchy4"/>
    <dgm:cxn modelId="{9A89EC1A-FFE6-4698-8CAA-7A06B7519914}" type="presParOf" srcId="{0AE530FE-6C10-44D5-B3AF-17DD43098190}" destId="{1ED85E86-3D13-4F60-B8D7-2F7A2FFB4524}" srcOrd="1" destOrd="0" presId="urn:microsoft.com/office/officeart/2005/8/layout/hierarchy4"/>
    <dgm:cxn modelId="{A57AA1A6-64A8-429F-BAD2-1AC026277279}" type="presParOf" srcId="{0AE530FE-6C10-44D5-B3AF-17DD43098190}" destId="{93B1974A-17AD-4356-962B-29683AFE4CF3}" srcOrd="2" destOrd="0" presId="urn:microsoft.com/office/officeart/2005/8/layout/hierarchy4"/>
    <dgm:cxn modelId="{402B471D-C705-4282-B6A1-31CB9ED9D200}" type="presParOf" srcId="{93B1974A-17AD-4356-962B-29683AFE4CF3}" destId="{6BF19CC4-4F43-4EB0-8562-599E22C7760F}" srcOrd="0" destOrd="0" presId="urn:microsoft.com/office/officeart/2005/8/layout/hierarchy4"/>
    <dgm:cxn modelId="{110891D3-A368-43D6-BCBE-EA034CF97EAE}" type="presParOf" srcId="{93B1974A-17AD-4356-962B-29683AFE4CF3}" destId="{D9E38EF7-E718-4EEF-AB4E-661A58DEFA38}" srcOrd="1" destOrd="0" presId="urn:microsoft.com/office/officeart/2005/8/layout/hierarchy4"/>
    <dgm:cxn modelId="{877F4F32-4E72-4B30-A232-D2FDE8C1D9FE}" type="presParOf" srcId="{93B1974A-17AD-4356-962B-29683AFE4CF3}" destId="{D822C182-04D4-41CB-92EC-021A6A2F52D6}" srcOrd="2" destOrd="0" presId="urn:microsoft.com/office/officeart/2005/8/layout/hierarchy4"/>
    <dgm:cxn modelId="{F4700569-0075-46D2-B702-B2BD187C58EF}" type="presParOf" srcId="{D822C182-04D4-41CB-92EC-021A6A2F52D6}" destId="{A5061119-6C68-4F31-B541-C9D150F4D0C8}" srcOrd="0" destOrd="0" presId="urn:microsoft.com/office/officeart/2005/8/layout/hierarchy4"/>
    <dgm:cxn modelId="{CD9ACAF6-5E52-4594-9296-62D5556A23D0}" type="presParOf" srcId="{A5061119-6C68-4F31-B541-C9D150F4D0C8}" destId="{CBAF7235-289E-485A-8351-608BDF78CFCE}" srcOrd="0" destOrd="0" presId="urn:microsoft.com/office/officeart/2005/8/layout/hierarchy4"/>
    <dgm:cxn modelId="{A4CF5779-0D11-42A9-9406-872184E815F2}" type="presParOf" srcId="{A5061119-6C68-4F31-B541-C9D150F4D0C8}" destId="{E5705014-C357-46C9-AC13-9EE4EFE465A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1B06A3-5094-4CF9-9891-E976715E6A9A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711D83-29F0-4275-8546-6CA533AAD5FC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dirty="0" smtClean="0"/>
            <a:t>Technical Assistance Visits and Monthly Reports by OSR Staff</a:t>
          </a:r>
          <a:endParaRPr lang="en-US" sz="1400" b="1" dirty="0"/>
        </a:p>
      </dgm:t>
    </dgm:pt>
    <dgm:pt modelId="{D2A570DD-AE65-44D1-B585-C505DDBBD001}" type="parTrans" cxnId="{04A4F2B8-040D-42A4-BAF3-129234437BFC}">
      <dgm:prSet/>
      <dgm:spPr/>
      <dgm:t>
        <a:bodyPr/>
        <a:lstStyle/>
        <a:p>
          <a:endParaRPr lang="en-US"/>
        </a:p>
      </dgm:t>
    </dgm:pt>
    <dgm:pt modelId="{1C101CA6-6B1F-4D56-B3D5-3519917562F4}" type="sibTrans" cxnId="{04A4F2B8-040D-42A4-BAF3-129234437BFC}">
      <dgm:prSet/>
      <dgm:spPr/>
      <dgm:t>
        <a:bodyPr/>
        <a:lstStyle/>
        <a:p>
          <a:endParaRPr lang="en-US"/>
        </a:p>
      </dgm:t>
    </dgm:pt>
    <dgm:pt modelId="{FBE8E1A1-B994-4C7A-9F7E-919DBF99D711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dirty="0" smtClean="0"/>
            <a:t>SIG Mississippi Star (Indistar) Reporting by Districts</a:t>
          </a:r>
        </a:p>
        <a:p>
          <a:r>
            <a:rPr lang="en-US" sz="1400" dirty="0" smtClean="0"/>
            <a:t> Pilot in November 2011-June 2012</a:t>
          </a:r>
          <a:endParaRPr lang="en-US" sz="1400" dirty="0"/>
        </a:p>
      </dgm:t>
    </dgm:pt>
    <dgm:pt modelId="{2CF7AD50-FB41-4271-937D-8A98DD4EFD52}" type="parTrans" cxnId="{DADFF239-6395-46E0-A8B1-8A7145152280}">
      <dgm:prSet/>
      <dgm:spPr/>
      <dgm:t>
        <a:bodyPr/>
        <a:lstStyle/>
        <a:p>
          <a:endParaRPr lang="en-US"/>
        </a:p>
      </dgm:t>
    </dgm:pt>
    <dgm:pt modelId="{29935ACF-2BBC-4E69-8A34-14B742FB2AC4}" type="sibTrans" cxnId="{DADFF239-6395-46E0-A8B1-8A7145152280}">
      <dgm:prSet/>
      <dgm:spPr/>
      <dgm:t>
        <a:bodyPr/>
        <a:lstStyle/>
        <a:p>
          <a:endParaRPr lang="en-US"/>
        </a:p>
      </dgm:t>
    </dgm:pt>
    <dgm:pt modelId="{C4013E4D-8200-480D-B7DF-13EA730656D4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1400" b="1" dirty="0" smtClean="0"/>
            <a:t>Annual Monitoring  Visit (Programmatic and Fiscal)</a:t>
          </a:r>
        </a:p>
        <a:p>
          <a:pPr algn="ctr"/>
          <a:r>
            <a:rPr lang="en-US" sz="1400" b="0" dirty="0" smtClean="0"/>
            <a:t>Interviews,  Observations, Supporting Documentation </a:t>
          </a:r>
          <a:endParaRPr lang="en-US" sz="1400" b="0" dirty="0"/>
        </a:p>
      </dgm:t>
    </dgm:pt>
    <dgm:pt modelId="{91C63EEE-BCBE-401A-BBFD-793D8B440E13}" type="parTrans" cxnId="{844B6AAD-0845-4847-AFBA-4D2FBE4FCE83}">
      <dgm:prSet/>
      <dgm:spPr/>
      <dgm:t>
        <a:bodyPr/>
        <a:lstStyle/>
        <a:p>
          <a:endParaRPr lang="en-US"/>
        </a:p>
      </dgm:t>
    </dgm:pt>
    <dgm:pt modelId="{F989713A-4076-42E2-B721-4AC57BA733FB}" type="sibTrans" cxnId="{844B6AAD-0845-4847-AFBA-4D2FBE4FCE83}">
      <dgm:prSet/>
      <dgm:spPr/>
      <dgm:t>
        <a:bodyPr/>
        <a:lstStyle/>
        <a:p>
          <a:endParaRPr lang="en-US"/>
        </a:p>
      </dgm:t>
    </dgm:pt>
    <dgm:pt modelId="{2E7526AE-C0FE-4373-AC48-CD737C99A740}">
      <dgm:prSet/>
      <dgm:spPr/>
      <dgm:t>
        <a:bodyPr/>
        <a:lstStyle/>
        <a:p>
          <a:pPr algn="l"/>
          <a:endParaRPr lang="en-US" dirty="0"/>
        </a:p>
      </dgm:t>
    </dgm:pt>
    <dgm:pt modelId="{CD67EC84-DE3C-49AD-97DE-D91129307871}" type="parTrans" cxnId="{B4121A0E-6628-4EA0-8A56-9D3BC9103BAC}">
      <dgm:prSet/>
      <dgm:spPr/>
      <dgm:t>
        <a:bodyPr/>
        <a:lstStyle/>
        <a:p>
          <a:endParaRPr lang="en-US"/>
        </a:p>
      </dgm:t>
    </dgm:pt>
    <dgm:pt modelId="{7B58BFF0-A7B3-4DBB-A36C-98A035E72709}" type="sibTrans" cxnId="{B4121A0E-6628-4EA0-8A56-9D3BC9103BAC}">
      <dgm:prSet/>
      <dgm:spPr/>
      <dgm:t>
        <a:bodyPr/>
        <a:lstStyle/>
        <a:p>
          <a:endParaRPr lang="en-US"/>
        </a:p>
      </dgm:t>
    </dgm:pt>
    <dgm:pt modelId="{A969A2DF-4EE0-45B8-AE26-C7E66DE05560}">
      <dgm:prSet/>
      <dgm:spPr/>
      <dgm:t>
        <a:bodyPr/>
        <a:lstStyle/>
        <a:p>
          <a:pPr algn="l"/>
          <a:endParaRPr lang="en-US" dirty="0"/>
        </a:p>
      </dgm:t>
    </dgm:pt>
    <dgm:pt modelId="{2BBAF7E5-B612-43AA-8ED5-1C95977C8A36}" type="parTrans" cxnId="{60854F31-DEFC-46F6-8CF5-76576E752F4D}">
      <dgm:prSet/>
      <dgm:spPr/>
      <dgm:t>
        <a:bodyPr/>
        <a:lstStyle/>
        <a:p>
          <a:endParaRPr lang="en-US"/>
        </a:p>
      </dgm:t>
    </dgm:pt>
    <dgm:pt modelId="{1F8DC63D-2B67-446B-98D4-13658F471F85}" type="sibTrans" cxnId="{60854F31-DEFC-46F6-8CF5-76576E752F4D}">
      <dgm:prSet/>
      <dgm:spPr/>
      <dgm:t>
        <a:bodyPr/>
        <a:lstStyle/>
        <a:p>
          <a:endParaRPr lang="en-US"/>
        </a:p>
      </dgm:t>
    </dgm:pt>
    <dgm:pt modelId="{ACFF9362-BE5B-455F-A6B6-94B4BE1B8F1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dirty="0" smtClean="0"/>
            <a:t>Quarterly Reports </a:t>
          </a:r>
        </a:p>
        <a:p>
          <a:r>
            <a:rPr lang="en-US" sz="1400" b="0" dirty="0" smtClean="0"/>
            <a:t>ARRA Financial Reports and Implementation Specialists’ Summaries</a:t>
          </a:r>
          <a:endParaRPr lang="en-US" sz="1400" b="0" dirty="0"/>
        </a:p>
      </dgm:t>
    </dgm:pt>
    <dgm:pt modelId="{F04D229F-DF5B-4EE5-9BC8-208202206411}" type="parTrans" cxnId="{155D3424-4AD8-4331-B306-0B5416EAD82F}">
      <dgm:prSet/>
      <dgm:spPr/>
      <dgm:t>
        <a:bodyPr/>
        <a:lstStyle/>
        <a:p>
          <a:endParaRPr lang="en-US"/>
        </a:p>
      </dgm:t>
    </dgm:pt>
    <dgm:pt modelId="{2DE69860-532B-4FF3-9CD0-B1B6C7FDB298}" type="sibTrans" cxnId="{155D3424-4AD8-4331-B306-0B5416EAD82F}">
      <dgm:prSet/>
      <dgm:spPr/>
      <dgm:t>
        <a:bodyPr/>
        <a:lstStyle/>
        <a:p>
          <a:endParaRPr lang="en-US"/>
        </a:p>
      </dgm:t>
    </dgm:pt>
    <dgm:pt modelId="{85228BC2-442B-41E5-9C6D-4401D4F1A54A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1400" b="1" dirty="0" smtClean="0"/>
            <a:t>Grant Renewal</a:t>
          </a:r>
          <a:endParaRPr lang="en-US" sz="1400" b="1" dirty="0"/>
        </a:p>
      </dgm:t>
    </dgm:pt>
    <dgm:pt modelId="{6671B705-5D8E-4425-85A6-222EA2DC991B}" type="parTrans" cxnId="{2A0D0F57-463D-4B1D-B8A2-28B4C2AAEA13}">
      <dgm:prSet/>
      <dgm:spPr/>
      <dgm:t>
        <a:bodyPr/>
        <a:lstStyle/>
        <a:p>
          <a:endParaRPr lang="en-US"/>
        </a:p>
      </dgm:t>
    </dgm:pt>
    <dgm:pt modelId="{FA7EECCC-FFDC-4842-BAFF-224BA502A5F2}" type="sibTrans" cxnId="{2A0D0F57-463D-4B1D-B8A2-28B4C2AAEA13}">
      <dgm:prSet/>
      <dgm:spPr/>
      <dgm:t>
        <a:bodyPr/>
        <a:lstStyle/>
        <a:p>
          <a:endParaRPr lang="en-US"/>
        </a:p>
      </dgm:t>
    </dgm:pt>
    <dgm:pt modelId="{9493108E-AA32-4E5F-A7C0-5011227C8A0A}">
      <dgm:prSet/>
      <dgm:spPr/>
      <dgm:t>
        <a:bodyPr/>
        <a:lstStyle/>
        <a:p>
          <a:pPr algn="l"/>
          <a:endParaRPr lang="en-US" sz="800" dirty="0"/>
        </a:p>
      </dgm:t>
    </dgm:pt>
    <dgm:pt modelId="{244A95D4-AB0A-4D8F-8A8B-F18DE68EE724}" type="parTrans" cxnId="{8AD19CBF-27C5-4386-8797-5F9E71B592AA}">
      <dgm:prSet/>
      <dgm:spPr/>
      <dgm:t>
        <a:bodyPr/>
        <a:lstStyle/>
        <a:p>
          <a:endParaRPr lang="en-US"/>
        </a:p>
      </dgm:t>
    </dgm:pt>
    <dgm:pt modelId="{3B2F50BD-05F3-4752-BFB7-E59B61F3DBD0}" type="sibTrans" cxnId="{8AD19CBF-27C5-4386-8797-5F9E71B592AA}">
      <dgm:prSet/>
      <dgm:spPr/>
      <dgm:t>
        <a:bodyPr/>
        <a:lstStyle/>
        <a:p>
          <a:endParaRPr lang="en-US"/>
        </a:p>
      </dgm:t>
    </dgm:pt>
    <dgm:pt modelId="{64CAF6A2-7014-4D0B-B585-0DBC1B52EDF2}" type="pres">
      <dgm:prSet presAssocID="{F61B06A3-5094-4CF9-9891-E976715E6A9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9DC130-E17C-4DAD-9550-9F73E196510B}" type="pres">
      <dgm:prSet presAssocID="{CC711D83-29F0-4275-8546-6CA533AAD5FC}" presName="composite" presStyleCnt="0"/>
      <dgm:spPr/>
    </dgm:pt>
    <dgm:pt modelId="{E81F1214-F1C8-499F-8A24-24116E93E877}" type="pres">
      <dgm:prSet presAssocID="{CC711D83-29F0-4275-8546-6CA533AAD5FC}" presName="imgShp" presStyleLbl="fgImgPlace1" presStyleIdx="0" presStyleCnt="5"/>
      <dgm:spPr/>
    </dgm:pt>
    <dgm:pt modelId="{57BC2315-DC99-4973-86D1-E8AD9E1B2596}" type="pres">
      <dgm:prSet presAssocID="{CC711D83-29F0-4275-8546-6CA533AAD5FC}" presName="txShp" presStyleLbl="node1" presStyleIdx="0" presStyleCnt="5" custLinFactNeighborX="193" custLinFactNeighborY="-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9B4D9-B54E-496E-8045-4ACC9C112E4C}" type="pres">
      <dgm:prSet presAssocID="{1C101CA6-6B1F-4D56-B3D5-3519917562F4}" presName="spacing" presStyleCnt="0"/>
      <dgm:spPr/>
    </dgm:pt>
    <dgm:pt modelId="{637176B5-50CC-4723-8618-6166019D3F89}" type="pres">
      <dgm:prSet presAssocID="{ACFF9362-BE5B-455F-A6B6-94B4BE1B8F10}" presName="composite" presStyleCnt="0"/>
      <dgm:spPr/>
    </dgm:pt>
    <dgm:pt modelId="{29CEE5A2-0D0B-40D0-913A-9457202E7640}" type="pres">
      <dgm:prSet presAssocID="{ACFF9362-BE5B-455F-A6B6-94B4BE1B8F10}" presName="imgShp" presStyleLbl="fgImgPlace1" presStyleIdx="1" presStyleCnt="5"/>
      <dgm:spPr/>
      <dgm:t>
        <a:bodyPr/>
        <a:lstStyle/>
        <a:p>
          <a:endParaRPr lang="en-US"/>
        </a:p>
      </dgm:t>
    </dgm:pt>
    <dgm:pt modelId="{7672BF22-B782-4AD2-9C01-64E914D311FA}" type="pres">
      <dgm:prSet presAssocID="{ACFF9362-BE5B-455F-A6B6-94B4BE1B8F10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C340B-8F77-4D59-A8E8-72E62F7AE12D}" type="pres">
      <dgm:prSet presAssocID="{2DE69860-532B-4FF3-9CD0-B1B6C7FDB298}" presName="spacing" presStyleCnt="0"/>
      <dgm:spPr/>
    </dgm:pt>
    <dgm:pt modelId="{FB6D8FD8-FA0B-4D10-9AD4-A7B3F1CF9012}" type="pres">
      <dgm:prSet presAssocID="{FBE8E1A1-B994-4C7A-9F7E-919DBF99D711}" presName="composite" presStyleCnt="0"/>
      <dgm:spPr/>
    </dgm:pt>
    <dgm:pt modelId="{F6A61B1E-F6DB-4C7C-A226-D9375B931A0A}" type="pres">
      <dgm:prSet presAssocID="{FBE8E1A1-B994-4C7A-9F7E-919DBF99D711}" presName="imgShp" presStyleLbl="fgImgPlace1" presStyleIdx="2" presStyleCnt="5" custLinFactNeighborX="6893" custLinFactNeighborY="-3326"/>
      <dgm:spPr/>
      <dgm:t>
        <a:bodyPr/>
        <a:lstStyle/>
        <a:p>
          <a:endParaRPr lang="en-US"/>
        </a:p>
      </dgm:t>
    </dgm:pt>
    <dgm:pt modelId="{76687029-9774-4836-89D1-A75BAED280FE}" type="pres">
      <dgm:prSet presAssocID="{FBE8E1A1-B994-4C7A-9F7E-919DBF99D711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009A27-85C4-4712-B532-A4FC3E79A154}" type="pres">
      <dgm:prSet presAssocID="{29935ACF-2BBC-4E69-8A34-14B742FB2AC4}" presName="spacing" presStyleCnt="0"/>
      <dgm:spPr/>
    </dgm:pt>
    <dgm:pt modelId="{8BB4880F-881A-437E-BE74-006C0905D145}" type="pres">
      <dgm:prSet presAssocID="{C4013E4D-8200-480D-B7DF-13EA730656D4}" presName="composite" presStyleCnt="0"/>
      <dgm:spPr/>
    </dgm:pt>
    <dgm:pt modelId="{C329E3BF-72B4-46B7-BF36-3C4E8FD38CCF}" type="pres">
      <dgm:prSet presAssocID="{C4013E4D-8200-480D-B7DF-13EA730656D4}" presName="imgShp" presStyleLbl="fgImgPlace1" presStyleIdx="3" presStyleCnt="5"/>
      <dgm:spPr/>
    </dgm:pt>
    <dgm:pt modelId="{63C5EAB2-B281-4553-95EC-696AE8ABA184}" type="pres">
      <dgm:prSet presAssocID="{C4013E4D-8200-480D-B7DF-13EA730656D4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4DAD4-439B-4B8C-9E42-47CDF92ACB8B}" type="pres">
      <dgm:prSet presAssocID="{F989713A-4076-42E2-B721-4AC57BA733FB}" presName="spacing" presStyleCnt="0"/>
      <dgm:spPr/>
    </dgm:pt>
    <dgm:pt modelId="{079F7E61-BE3C-44E9-AE9C-7E3FF7C9B03E}" type="pres">
      <dgm:prSet presAssocID="{85228BC2-442B-41E5-9C6D-4401D4F1A54A}" presName="composite" presStyleCnt="0"/>
      <dgm:spPr/>
    </dgm:pt>
    <dgm:pt modelId="{F6D3CF69-4C08-4206-821A-CABE73DC46B0}" type="pres">
      <dgm:prSet presAssocID="{85228BC2-442B-41E5-9C6D-4401D4F1A54A}" presName="imgShp" presStyleLbl="fgImgPlace1" presStyleIdx="4" presStyleCnt="5"/>
      <dgm:spPr/>
    </dgm:pt>
    <dgm:pt modelId="{DE431999-6E66-4CB1-A94D-DEA5BABC9EC4}" type="pres">
      <dgm:prSet presAssocID="{85228BC2-442B-41E5-9C6D-4401D4F1A54A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A0E14E-F921-4DFD-B04F-DA9F6BC0C760}" type="presOf" srcId="{A969A2DF-4EE0-45B8-AE26-C7E66DE05560}" destId="{63C5EAB2-B281-4553-95EC-696AE8ABA184}" srcOrd="0" destOrd="2" presId="urn:microsoft.com/office/officeart/2005/8/layout/vList3#1"/>
    <dgm:cxn modelId="{155D3424-4AD8-4331-B306-0B5416EAD82F}" srcId="{F61B06A3-5094-4CF9-9891-E976715E6A9A}" destId="{ACFF9362-BE5B-455F-A6B6-94B4BE1B8F10}" srcOrd="1" destOrd="0" parTransId="{F04D229F-DF5B-4EE5-9BC8-208202206411}" sibTransId="{2DE69860-532B-4FF3-9CD0-B1B6C7FDB298}"/>
    <dgm:cxn modelId="{D4082925-E55F-4584-8E35-82639C91F6A4}" type="presOf" srcId="{FBE8E1A1-B994-4C7A-9F7E-919DBF99D711}" destId="{76687029-9774-4836-89D1-A75BAED280FE}" srcOrd="0" destOrd="0" presId="urn:microsoft.com/office/officeart/2005/8/layout/vList3#1"/>
    <dgm:cxn modelId="{0297EA14-C510-4558-A005-C8A858E75427}" type="presOf" srcId="{2E7526AE-C0FE-4373-AC48-CD737C99A740}" destId="{63C5EAB2-B281-4553-95EC-696AE8ABA184}" srcOrd="0" destOrd="1" presId="urn:microsoft.com/office/officeart/2005/8/layout/vList3#1"/>
    <dgm:cxn modelId="{DADFF239-6395-46E0-A8B1-8A7145152280}" srcId="{F61B06A3-5094-4CF9-9891-E976715E6A9A}" destId="{FBE8E1A1-B994-4C7A-9F7E-919DBF99D711}" srcOrd="2" destOrd="0" parTransId="{2CF7AD50-FB41-4271-937D-8A98DD4EFD52}" sibTransId="{29935ACF-2BBC-4E69-8A34-14B742FB2AC4}"/>
    <dgm:cxn modelId="{B4121A0E-6628-4EA0-8A56-9D3BC9103BAC}" srcId="{C4013E4D-8200-480D-B7DF-13EA730656D4}" destId="{2E7526AE-C0FE-4373-AC48-CD737C99A740}" srcOrd="0" destOrd="0" parTransId="{CD67EC84-DE3C-49AD-97DE-D91129307871}" sibTransId="{7B58BFF0-A7B3-4DBB-A36C-98A035E72709}"/>
    <dgm:cxn modelId="{CE929707-10CE-40C6-9899-675A39223D72}" type="presOf" srcId="{85228BC2-442B-41E5-9C6D-4401D4F1A54A}" destId="{DE431999-6E66-4CB1-A94D-DEA5BABC9EC4}" srcOrd="0" destOrd="0" presId="urn:microsoft.com/office/officeart/2005/8/layout/vList3#1"/>
    <dgm:cxn modelId="{04F57EB5-ED2F-4FB7-9166-A153C62418E3}" type="presOf" srcId="{9493108E-AA32-4E5F-A7C0-5011227C8A0A}" destId="{DE431999-6E66-4CB1-A94D-DEA5BABC9EC4}" srcOrd="0" destOrd="1" presId="urn:microsoft.com/office/officeart/2005/8/layout/vList3#1"/>
    <dgm:cxn modelId="{844B6AAD-0845-4847-AFBA-4D2FBE4FCE83}" srcId="{F61B06A3-5094-4CF9-9891-E976715E6A9A}" destId="{C4013E4D-8200-480D-B7DF-13EA730656D4}" srcOrd="3" destOrd="0" parTransId="{91C63EEE-BCBE-401A-BBFD-793D8B440E13}" sibTransId="{F989713A-4076-42E2-B721-4AC57BA733FB}"/>
    <dgm:cxn modelId="{04A4F2B8-040D-42A4-BAF3-129234437BFC}" srcId="{F61B06A3-5094-4CF9-9891-E976715E6A9A}" destId="{CC711D83-29F0-4275-8546-6CA533AAD5FC}" srcOrd="0" destOrd="0" parTransId="{D2A570DD-AE65-44D1-B585-C505DDBBD001}" sibTransId="{1C101CA6-6B1F-4D56-B3D5-3519917562F4}"/>
    <dgm:cxn modelId="{2A0D0F57-463D-4B1D-B8A2-28B4C2AAEA13}" srcId="{F61B06A3-5094-4CF9-9891-E976715E6A9A}" destId="{85228BC2-442B-41E5-9C6D-4401D4F1A54A}" srcOrd="4" destOrd="0" parTransId="{6671B705-5D8E-4425-85A6-222EA2DC991B}" sibTransId="{FA7EECCC-FFDC-4842-BAFF-224BA502A5F2}"/>
    <dgm:cxn modelId="{FFB1E693-32F9-4BB6-AC6F-B0839D8A3BB3}" type="presOf" srcId="{CC711D83-29F0-4275-8546-6CA533AAD5FC}" destId="{57BC2315-DC99-4973-86D1-E8AD9E1B2596}" srcOrd="0" destOrd="0" presId="urn:microsoft.com/office/officeart/2005/8/layout/vList3#1"/>
    <dgm:cxn modelId="{57D98DBA-3042-47AB-95F3-805A362BE8FB}" type="presOf" srcId="{F61B06A3-5094-4CF9-9891-E976715E6A9A}" destId="{64CAF6A2-7014-4D0B-B585-0DBC1B52EDF2}" srcOrd="0" destOrd="0" presId="urn:microsoft.com/office/officeart/2005/8/layout/vList3#1"/>
    <dgm:cxn modelId="{D2F6F6E8-DBAA-4F6B-A4EF-67516E5B0E9E}" type="presOf" srcId="{ACFF9362-BE5B-455F-A6B6-94B4BE1B8F10}" destId="{7672BF22-B782-4AD2-9C01-64E914D311FA}" srcOrd="0" destOrd="0" presId="urn:microsoft.com/office/officeart/2005/8/layout/vList3#1"/>
    <dgm:cxn modelId="{C8A949FA-D832-4F1E-BA56-DBA96922F4FB}" type="presOf" srcId="{C4013E4D-8200-480D-B7DF-13EA730656D4}" destId="{63C5EAB2-B281-4553-95EC-696AE8ABA184}" srcOrd="0" destOrd="0" presId="urn:microsoft.com/office/officeart/2005/8/layout/vList3#1"/>
    <dgm:cxn modelId="{8AD19CBF-27C5-4386-8797-5F9E71B592AA}" srcId="{85228BC2-442B-41E5-9C6D-4401D4F1A54A}" destId="{9493108E-AA32-4E5F-A7C0-5011227C8A0A}" srcOrd="0" destOrd="0" parTransId="{244A95D4-AB0A-4D8F-8A8B-F18DE68EE724}" sibTransId="{3B2F50BD-05F3-4752-BFB7-E59B61F3DBD0}"/>
    <dgm:cxn modelId="{60854F31-DEFC-46F6-8CF5-76576E752F4D}" srcId="{C4013E4D-8200-480D-B7DF-13EA730656D4}" destId="{A969A2DF-4EE0-45B8-AE26-C7E66DE05560}" srcOrd="1" destOrd="0" parTransId="{2BBAF7E5-B612-43AA-8ED5-1C95977C8A36}" sibTransId="{1F8DC63D-2B67-446B-98D4-13658F471F85}"/>
    <dgm:cxn modelId="{88968777-4D83-4397-8180-CC00BCD789BA}" type="presParOf" srcId="{64CAF6A2-7014-4D0B-B585-0DBC1B52EDF2}" destId="{269DC130-E17C-4DAD-9550-9F73E196510B}" srcOrd="0" destOrd="0" presId="urn:microsoft.com/office/officeart/2005/8/layout/vList3#1"/>
    <dgm:cxn modelId="{07E3012C-9AEB-493B-AD6D-B58191C19A53}" type="presParOf" srcId="{269DC130-E17C-4DAD-9550-9F73E196510B}" destId="{E81F1214-F1C8-499F-8A24-24116E93E877}" srcOrd="0" destOrd="0" presId="urn:microsoft.com/office/officeart/2005/8/layout/vList3#1"/>
    <dgm:cxn modelId="{819E5FBA-D6A4-42AE-99CE-7167AE884E9A}" type="presParOf" srcId="{269DC130-E17C-4DAD-9550-9F73E196510B}" destId="{57BC2315-DC99-4973-86D1-E8AD9E1B2596}" srcOrd="1" destOrd="0" presId="urn:microsoft.com/office/officeart/2005/8/layout/vList3#1"/>
    <dgm:cxn modelId="{9D5203FB-035F-4E52-A19D-F69BA04109D2}" type="presParOf" srcId="{64CAF6A2-7014-4D0B-B585-0DBC1B52EDF2}" destId="{0D19B4D9-B54E-496E-8045-4ACC9C112E4C}" srcOrd="1" destOrd="0" presId="urn:microsoft.com/office/officeart/2005/8/layout/vList3#1"/>
    <dgm:cxn modelId="{47FA5ACA-B383-4A33-B4AF-B199E18B3EE9}" type="presParOf" srcId="{64CAF6A2-7014-4D0B-B585-0DBC1B52EDF2}" destId="{637176B5-50CC-4723-8618-6166019D3F89}" srcOrd="2" destOrd="0" presId="urn:microsoft.com/office/officeart/2005/8/layout/vList3#1"/>
    <dgm:cxn modelId="{74BD01D8-44CF-41C8-820E-2BFE138092E9}" type="presParOf" srcId="{637176B5-50CC-4723-8618-6166019D3F89}" destId="{29CEE5A2-0D0B-40D0-913A-9457202E7640}" srcOrd="0" destOrd="0" presId="urn:microsoft.com/office/officeart/2005/8/layout/vList3#1"/>
    <dgm:cxn modelId="{3FC0572B-F3E2-40A3-A7C2-DE985BA3C0EC}" type="presParOf" srcId="{637176B5-50CC-4723-8618-6166019D3F89}" destId="{7672BF22-B782-4AD2-9C01-64E914D311FA}" srcOrd="1" destOrd="0" presId="urn:microsoft.com/office/officeart/2005/8/layout/vList3#1"/>
    <dgm:cxn modelId="{6A9C9190-5076-478C-89D0-6B914131509F}" type="presParOf" srcId="{64CAF6A2-7014-4D0B-B585-0DBC1B52EDF2}" destId="{071C340B-8F77-4D59-A8E8-72E62F7AE12D}" srcOrd="3" destOrd="0" presId="urn:microsoft.com/office/officeart/2005/8/layout/vList3#1"/>
    <dgm:cxn modelId="{F9978B41-FF86-438A-AF4D-94FD2E29778A}" type="presParOf" srcId="{64CAF6A2-7014-4D0B-B585-0DBC1B52EDF2}" destId="{FB6D8FD8-FA0B-4D10-9AD4-A7B3F1CF9012}" srcOrd="4" destOrd="0" presId="urn:microsoft.com/office/officeart/2005/8/layout/vList3#1"/>
    <dgm:cxn modelId="{24351159-4DC1-4D70-B9D8-5F800A7A28D9}" type="presParOf" srcId="{FB6D8FD8-FA0B-4D10-9AD4-A7B3F1CF9012}" destId="{F6A61B1E-F6DB-4C7C-A226-D9375B931A0A}" srcOrd="0" destOrd="0" presId="urn:microsoft.com/office/officeart/2005/8/layout/vList3#1"/>
    <dgm:cxn modelId="{9B241784-9077-4F83-A828-580289C36DF7}" type="presParOf" srcId="{FB6D8FD8-FA0B-4D10-9AD4-A7B3F1CF9012}" destId="{76687029-9774-4836-89D1-A75BAED280FE}" srcOrd="1" destOrd="0" presId="urn:microsoft.com/office/officeart/2005/8/layout/vList3#1"/>
    <dgm:cxn modelId="{C88F7C0C-9E85-4930-A8F7-287C56645A2D}" type="presParOf" srcId="{64CAF6A2-7014-4D0B-B585-0DBC1B52EDF2}" destId="{42009A27-85C4-4712-B532-A4FC3E79A154}" srcOrd="5" destOrd="0" presId="urn:microsoft.com/office/officeart/2005/8/layout/vList3#1"/>
    <dgm:cxn modelId="{123F8CBE-12C0-462B-9565-5F0E0A2CFC56}" type="presParOf" srcId="{64CAF6A2-7014-4D0B-B585-0DBC1B52EDF2}" destId="{8BB4880F-881A-437E-BE74-006C0905D145}" srcOrd="6" destOrd="0" presId="urn:microsoft.com/office/officeart/2005/8/layout/vList3#1"/>
    <dgm:cxn modelId="{934F5465-82DE-4F54-A3CC-3C99A4413845}" type="presParOf" srcId="{8BB4880F-881A-437E-BE74-006C0905D145}" destId="{C329E3BF-72B4-46B7-BF36-3C4E8FD38CCF}" srcOrd="0" destOrd="0" presId="urn:microsoft.com/office/officeart/2005/8/layout/vList3#1"/>
    <dgm:cxn modelId="{F289BF04-C16E-4756-A7EA-6837E27AE40B}" type="presParOf" srcId="{8BB4880F-881A-437E-BE74-006C0905D145}" destId="{63C5EAB2-B281-4553-95EC-696AE8ABA184}" srcOrd="1" destOrd="0" presId="urn:microsoft.com/office/officeart/2005/8/layout/vList3#1"/>
    <dgm:cxn modelId="{9E056F9D-EE9E-40AC-B390-B852931ADB29}" type="presParOf" srcId="{64CAF6A2-7014-4D0B-B585-0DBC1B52EDF2}" destId="{D5C4DAD4-439B-4B8C-9E42-47CDF92ACB8B}" srcOrd="7" destOrd="0" presId="urn:microsoft.com/office/officeart/2005/8/layout/vList3#1"/>
    <dgm:cxn modelId="{6C6DC70E-C54A-4806-9881-5BB96D4142A8}" type="presParOf" srcId="{64CAF6A2-7014-4D0B-B585-0DBC1B52EDF2}" destId="{079F7E61-BE3C-44E9-AE9C-7E3FF7C9B03E}" srcOrd="8" destOrd="0" presId="urn:microsoft.com/office/officeart/2005/8/layout/vList3#1"/>
    <dgm:cxn modelId="{769CE303-AB6B-4721-81CD-0985C255F5FE}" type="presParOf" srcId="{079F7E61-BE3C-44E9-AE9C-7E3FF7C9B03E}" destId="{F6D3CF69-4C08-4206-821A-CABE73DC46B0}" srcOrd="0" destOrd="0" presId="urn:microsoft.com/office/officeart/2005/8/layout/vList3#1"/>
    <dgm:cxn modelId="{83F289D7-B06C-4FEF-8C56-396AEC5F2D22}" type="presParOf" srcId="{079F7E61-BE3C-44E9-AE9C-7E3FF7C9B03E}" destId="{DE431999-6E66-4CB1-A94D-DEA5BABC9EC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8CDD1-673A-42BC-98FB-71961E11C778}">
      <dsp:nvSpPr>
        <dsp:cNvPr id="0" name=""/>
        <dsp:cNvSpPr/>
      </dsp:nvSpPr>
      <dsp:spPr>
        <a:xfrm>
          <a:off x="21" y="76200"/>
          <a:ext cx="4494768" cy="1190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18 Schools</a:t>
          </a:r>
          <a:endParaRPr lang="en-US" sz="5100" kern="1200" dirty="0"/>
        </a:p>
      </dsp:txBody>
      <dsp:txXfrm>
        <a:off x="34890" y="111069"/>
        <a:ext cx="4425030" cy="1120775"/>
      </dsp:txXfrm>
    </dsp:sp>
    <dsp:sp modelId="{6D2C8C00-AB5F-4981-815C-5AE9389B8191}">
      <dsp:nvSpPr>
        <dsp:cNvPr id="0" name=""/>
        <dsp:cNvSpPr/>
      </dsp:nvSpPr>
      <dsp:spPr>
        <a:xfrm>
          <a:off x="0" y="1295400"/>
          <a:ext cx="2936121" cy="1190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14</a:t>
          </a:r>
          <a:r>
            <a:rPr lang="en-US" sz="1700" kern="1200" dirty="0" smtClean="0"/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Transformation </a:t>
          </a:r>
          <a:endParaRPr lang="en-US" sz="1700" kern="1200" dirty="0"/>
        </a:p>
      </dsp:txBody>
      <dsp:txXfrm>
        <a:off x="34869" y="1330269"/>
        <a:ext cx="2866383" cy="1120775"/>
      </dsp:txXfrm>
    </dsp:sp>
    <dsp:sp modelId="{3E3168F1-3110-455A-87E7-6F17C9798DAC}">
      <dsp:nvSpPr>
        <dsp:cNvPr id="0" name=""/>
        <dsp:cNvSpPr/>
      </dsp:nvSpPr>
      <dsp:spPr>
        <a:xfrm>
          <a:off x="515" y="2542431"/>
          <a:ext cx="1437865" cy="1190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3</a:t>
          </a:r>
          <a:r>
            <a:rPr lang="en-US" sz="1500" kern="1200" dirty="0" smtClean="0"/>
            <a:t> - Elementary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2 -</a:t>
          </a:r>
          <a:r>
            <a:rPr lang="en-US" sz="1500" kern="1200" dirty="0" smtClean="0"/>
            <a:t> Middle </a:t>
          </a:r>
          <a:endParaRPr lang="en-US" sz="1500" kern="1200" dirty="0"/>
        </a:p>
      </dsp:txBody>
      <dsp:txXfrm>
        <a:off x="35384" y="2577300"/>
        <a:ext cx="1368127" cy="1120775"/>
      </dsp:txXfrm>
    </dsp:sp>
    <dsp:sp modelId="{9AABC08F-6EB2-4692-B22B-906AE253468D}">
      <dsp:nvSpPr>
        <dsp:cNvPr id="0" name=""/>
        <dsp:cNvSpPr/>
      </dsp:nvSpPr>
      <dsp:spPr>
        <a:xfrm>
          <a:off x="1498771" y="2542431"/>
          <a:ext cx="1437865" cy="1190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 smtClean="0"/>
            <a:t>8 - </a:t>
          </a:r>
          <a:r>
            <a:rPr lang="en-US" sz="1500" kern="1200" dirty="0" smtClean="0"/>
            <a:t>High Schools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1  - </a:t>
          </a:r>
          <a:r>
            <a:rPr lang="en-US" sz="1500" kern="1200" dirty="0" smtClean="0"/>
            <a:t>Attendance Center</a:t>
          </a:r>
          <a:endParaRPr lang="en-US" sz="1500" kern="1200" dirty="0"/>
        </a:p>
      </dsp:txBody>
      <dsp:txXfrm>
        <a:off x="1533640" y="2577300"/>
        <a:ext cx="1368127" cy="1120775"/>
      </dsp:txXfrm>
    </dsp:sp>
    <dsp:sp modelId="{6BF19CC4-4F43-4EB0-8562-599E22C7760F}">
      <dsp:nvSpPr>
        <dsp:cNvPr id="0" name=""/>
        <dsp:cNvSpPr/>
      </dsp:nvSpPr>
      <dsp:spPr>
        <a:xfrm>
          <a:off x="3057418" y="1271643"/>
          <a:ext cx="1437865" cy="1190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4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Turnaround</a:t>
          </a:r>
          <a:endParaRPr lang="en-US" sz="1700" kern="1200" dirty="0"/>
        </a:p>
      </dsp:txBody>
      <dsp:txXfrm>
        <a:off x="3092287" y="1306512"/>
        <a:ext cx="1368127" cy="1120775"/>
      </dsp:txXfrm>
    </dsp:sp>
    <dsp:sp modelId="{CBAF7235-289E-485A-8351-608BDF78CFCE}">
      <dsp:nvSpPr>
        <dsp:cNvPr id="0" name=""/>
        <dsp:cNvSpPr/>
      </dsp:nvSpPr>
      <dsp:spPr>
        <a:xfrm>
          <a:off x="3057418" y="2542431"/>
          <a:ext cx="1437865" cy="1190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2 - </a:t>
          </a:r>
          <a:r>
            <a:rPr lang="en-US" sz="1500" kern="1200" dirty="0" smtClean="0"/>
            <a:t>Elementary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1 - </a:t>
          </a:r>
          <a:r>
            <a:rPr lang="en-US" sz="1500" kern="1200" dirty="0" smtClean="0"/>
            <a:t>Middle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1</a:t>
          </a:r>
          <a:r>
            <a:rPr lang="en-US" sz="1500" kern="1200" smtClean="0"/>
            <a:t> - High </a:t>
          </a:r>
          <a:r>
            <a:rPr lang="en-US" sz="1500" kern="1200" dirty="0" smtClean="0"/>
            <a:t>School</a:t>
          </a:r>
          <a:endParaRPr lang="en-US" sz="1500" kern="1200" dirty="0"/>
        </a:p>
      </dsp:txBody>
      <dsp:txXfrm>
        <a:off x="3092287" y="2577300"/>
        <a:ext cx="1368127" cy="11207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C2315-DC99-4973-86D1-E8AD9E1B2596}">
      <dsp:nvSpPr>
        <dsp:cNvPr id="0" name=""/>
        <dsp:cNvSpPr/>
      </dsp:nvSpPr>
      <dsp:spPr>
        <a:xfrm rot="10800000">
          <a:off x="1715455" y="2362"/>
          <a:ext cx="5979414" cy="791287"/>
        </a:xfrm>
        <a:prstGeom prst="homePlat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8936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Technical Assistance Visits and Monthly Reports by OSR Staff</a:t>
          </a:r>
          <a:endParaRPr lang="en-US" sz="1400" b="1" kern="1200" dirty="0"/>
        </a:p>
      </dsp:txBody>
      <dsp:txXfrm rot="10800000">
        <a:off x="1913277" y="2362"/>
        <a:ext cx="5781592" cy="791287"/>
      </dsp:txXfrm>
    </dsp:sp>
    <dsp:sp modelId="{E81F1214-F1C8-499F-8A24-24116E93E877}">
      <dsp:nvSpPr>
        <dsp:cNvPr id="0" name=""/>
        <dsp:cNvSpPr/>
      </dsp:nvSpPr>
      <dsp:spPr>
        <a:xfrm>
          <a:off x="1308271" y="2853"/>
          <a:ext cx="791287" cy="79128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72BF22-B782-4AD2-9C01-64E914D311FA}">
      <dsp:nvSpPr>
        <dsp:cNvPr id="0" name=""/>
        <dsp:cNvSpPr/>
      </dsp:nvSpPr>
      <dsp:spPr>
        <a:xfrm rot="10800000">
          <a:off x="1703914" y="1030345"/>
          <a:ext cx="5979414" cy="791287"/>
        </a:xfrm>
        <a:prstGeom prst="homePlat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8936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Quarterly Reports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ARRA Financial Reports and Implementation Specialists’ Summaries</a:t>
          </a:r>
          <a:endParaRPr lang="en-US" sz="1400" b="0" kern="1200" dirty="0"/>
        </a:p>
      </dsp:txBody>
      <dsp:txXfrm rot="10800000">
        <a:off x="1901736" y="1030345"/>
        <a:ext cx="5781592" cy="791287"/>
      </dsp:txXfrm>
    </dsp:sp>
    <dsp:sp modelId="{29CEE5A2-0D0B-40D0-913A-9457202E7640}">
      <dsp:nvSpPr>
        <dsp:cNvPr id="0" name=""/>
        <dsp:cNvSpPr/>
      </dsp:nvSpPr>
      <dsp:spPr>
        <a:xfrm>
          <a:off x="1308271" y="1030345"/>
          <a:ext cx="791287" cy="79128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687029-9774-4836-89D1-A75BAED280FE}">
      <dsp:nvSpPr>
        <dsp:cNvPr id="0" name=""/>
        <dsp:cNvSpPr/>
      </dsp:nvSpPr>
      <dsp:spPr>
        <a:xfrm rot="10800000">
          <a:off x="1703914" y="2057837"/>
          <a:ext cx="5979414" cy="791287"/>
        </a:xfrm>
        <a:prstGeom prst="homePlat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8936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SIG Mississippi Star (Indistar) Reporting by Districts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 Pilot in November 2011-June 2012</a:t>
          </a:r>
          <a:endParaRPr lang="en-US" sz="1400" kern="1200" dirty="0"/>
        </a:p>
      </dsp:txBody>
      <dsp:txXfrm rot="10800000">
        <a:off x="1901736" y="2057837"/>
        <a:ext cx="5781592" cy="791287"/>
      </dsp:txXfrm>
    </dsp:sp>
    <dsp:sp modelId="{F6A61B1E-F6DB-4C7C-A226-D9375B931A0A}">
      <dsp:nvSpPr>
        <dsp:cNvPr id="0" name=""/>
        <dsp:cNvSpPr/>
      </dsp:nvSpPr>
      <dsp:spPr>
        <a:xfrm>
          <a:off x="1362814" y="2031519"/>
          <a:ext cx="791287" cy="79128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C5EAB2-B281-4553-95EC-696AE8ABA184}">
      <dsp:nvSpPr>
        <dsp:cNvPr id="0" name=""/>
        <dsp:cNvSpPr/>
      </dsp:nvSpPr>
      <dsp:spPr>
        <a:xfrm rot="10800000">
          <a:off x="1703914" y="3085330"/>
          <a:ext cx="5979414" cy="791287"/>
        </a:xfrm>
        <a:prstGeom prst="homePlat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8936" tIns="53340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Annual Monitoring  Visit (Programmatic and Fiscal)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Interviews,  Observations, Supporting Documentation </a:t>
          </a:r>
          <a:endParaRPr lang="en-US" sz="1400" b="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600" kern="1200" dirty="0"/>
        </a:p>
      </dsp:txBody>
      <dsp:txXfrm rot="10800000">
        <a:off x="1901736" y="3085330"/>
        <a:ext cx="5781592" cy="791287"/>
      </dsp:txXfrm>
    </dsp:sp>
    <dsp:sp modelId="{C329E3BF-72B4-46B7-BF36-3C4E8FD38CCF}">
      <dsp:nvSpPr>
        <dsp:cNvPr id="0" name=""/>
        <dsp:cNvSpPr/>
      </dsp:nvSpPr>
      <dsp:spPr>
        <a:xfrm>
          <a:off x="1308271" y="3085330"/>
          <a:ext cx="791287" cy="79128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31999-6E66-4CB1-A94D-DEA5BABC9EC4}">
      <dsp:nvSpPr>
        <dsp:cNvPr id="0" name=""/>
        <dsp:cNvSpPr/>
      </dsp:nvSpPr>
      <dsp:spPr>
        <a:xfrm rot="10800000">
          <a:off x="1703914" y="4112822"/>
          <a:ext cx="5979414" cy="791287"/>
        </a:xfrm>
        <a:prstGeom prst="homePlat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8936" tIns="53340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Grant Renewal</a:t>
          </a:r>
          <a:endParaRPr lang="en-US" sz="1400" b="1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00" kern="1200" dirty="0"/>
        </a:p>
      </dsp:txBody>
      <dsp:txXfrm rot="10800000">
        <a:off x="1901736" y="4112822"/>
        <a:ext cx="5781592" cy="791287"/>
      </dsp:txXfrm>
    </dsp:sp>
    <dsp:sp modelId="{F6D3CF69-4C08-4206-821A-CABE73DC46B0}">
      <dsp:nvSpPr>
        <dsp:cNvPr id="0" name=""/>
        <dsp:cNvSpPr/>
      </dsp:nvSpPr>
      <dsp:spPr>
        <a:xfrm>
          <a:off x="1308271" y="4112822"/>
          <a:ext cx="791287" cy="79128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C86ACC7E-7109-4483-9FB7-4ADBB43F7C5E}" type="datetimeFigureOut">
              <a:rPr lang="en-US" smtClean="0"/>
              <a:pPr/>
              <a:t>4/17/2012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B24209BA-EC80-4511-AE22-E42436ADE2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77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209BA-EC80-4511-AE22-E42436ADE2D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209BA-EC80-4511-AE22-E42436ADE2D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544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209BA-EC80-4511-AE22-E42436ADE2D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954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300" dirty="0" smtClean="0"/>
              <a:t> </a:t>
            </a:r>
            <a:r>
              <a:rPr lang="en-US" sz="1300" baseline="0" dirty="0" smtClean="0"/>
              <a:t>     </a:t>
            </a:r>
            <a:r>
              <a:rPr lang="en-US" sz="1300" dirty="0" smtClean="0"/>
              <a:t>Performance Framework/ Comprehensive Needs Assessment from SIG Application </a:t>
            </a:r>
            <a:r>
              <a:rPr lang="en-US" sz="1300" b="1" dirty="0" smtClean="0"/>
              <a:t>(BASE</a:t>
            </a:r>
            <a:r>
              <a:rPr lang="en-US" sz="1300" b="1" baseline="0" dirty="0" smtClean="0"/>
              <a:t>LINE DATA)</a:t>
            </a:r>
            <a:endParaRPr lang="en-US" sz="1300" b="1" dirty="0" smtClean="0"/>
          </a:p>
          <a:p>
            <a:endParaRPr lang="en-US" sz="1300" dirty="0" smtClean="0"/>
          </a:p>
          <a:p>
            <a:pPr marL="355690" lvl="1" indent="-355690">
              <a:buFont typeface="Arial" pitchFamily="34" charset="0"/>
              <a:buChar char="•"/>
            </a:pPr>
            <a:r>
              <a:rPr lang="en-US" sz="1300" dirty="0"/>
              <a:t>Mid-Year Report submitted to USDE via the EDEN (Education Data Exchange Network)</a:t>
            </a:r>
          </a:p>
          <a:p>
            <a:pPr marL="355690" lvl="1" indent="-355690">
              <a:buFont typeface="Arial" pitchFamily="34" charset="0"/>
              <a:buChar char="•"/>
            </a:pPr>
            <a:endParaRPr lang="en-US" sz="1300" dirty="0"/>
          </a:p>
          <a:p>
            <a:pPr marL="355690" lvl="1" indent="-355690">
              <a:buFont typeface="Arial" pitchFamily="34" charset="0"/>
              <a:buChar char="•"/>
            </a:pPr>
            <a:r>
              <a:rPr lang="en-US" sz="1300" dirty="0"/>
              <a:t>Leading/ Lagging Reports in Mississippi Star </a:t>
            </a:r>
            <a:r>
              <a:rPr lang="en-US" sz="1300" b="1" i="1" dirty="0"/>
              <a:t>( 3 year goal, annual benchmarks)</a:t>
            </a:r>
          </a:p>
          <a:p>
            <a:pPr marL="355690" lvl="1" indent="-355690">
              <a:buFont typeface="Arial" pitchFamily="34" charset="0"/>
              <a:buChar char="•"/>
            </a:pPr>
            <a:endParaRPr lang="en-US" sz="1300" dirty="0"/>
          </a:p>
          <a:p>
            <a:pPr marL="355690" lvl="1" indent="-355690">
              <a:buFont typeface="Arial" pitchFamily="34" charset="0"/>
              <a:buChar char="•"/>
            </a:pPr>
            <a:r>
              <a:rPr lang="en-US" sz="1300" dirty="0"/>
              <a:t>Implementation Specialist Interim Data Checks </a:t>
            </a:r>
            <a:r>
              <a:rPr lang="en-US" sz="1300" b="1" i="1" dirty="0"/>
              <a:t>(formative district assessments)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209BA-EC80-4511-AE22-E42436ADE2D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the state level we aggregate school level data to</a:t>
            </a:r>
            <a:r>
              <a:rPr lang="en-US" baseline="0" dirty="0" smtClean="0"/>
              <a:t> track progress for each leading and lagging indicator / reporting metric.   We are in the process of moving from the “Paper-pencil” format to the electronic reporting in MS Star; our goal is to have the capability of getting this filtered/comprehensive report from the system rather than by hand – next step with CII partners.</a:t>
            </a:r>
          </a:p>
          <a:p>
            <a:endParaRPr lang="en-US" dirty="0" smtClean="0"/>
          </a:p>
          <a:p>
            <a:r>
              <a:rPr lang="en-US" dirty="0" smtClean="0"/>
              <a:t>This summative</a:t>
            </a:r>
            <a:r>
              <a:rPr lang="en-US" baseline="0" dirty="0" smtClean="0"/>
              <a:t> report allows for targeted professional development/ technical assistance, identification of effective/ineffective implementation practices; data driven decisions at the SEA level.</a:t>
            </a:r>
          </a:p>
          <a:p>
            <a:endParaRPr lang="en-US" dirty="0" smtClean="0"/>
          </a:p>
          <a:p>
            <a:r>
              <a:rPr lang="en-US" dirty="0" smtClean="0"/>
              <a:t>Evolving</a:t>
            </a:r>
            <a:r>
              <a:rPr lang="en-US" baseline="0" dirty="0" smtClean="0"/>
              <a:t> process – for example in year one we found inconsistencies with the reporting of teacher attendance and worked across the SEA to develop a consistent reporting mechanism for districts; teacher evaluation ratings – SIG and TIF have partnered and our schools will pilot the statewide system which will promote consistency in reporting.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Striving for clean, meaningful data to drive our TA and decisions.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209BA-EC80-4511-AE22-E42436ADE2D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provide annual</a:t>
            </a:r>
            <a:r>
              <a:rPr lang="en-US" baseline="0" dirty="0" smtClean="0"/>
              <a:t> training for district and school level administrators –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year we are aligning our process with MS Star – “connecting the dots”,  aligning services/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209BA-EC80-4511-AE22-E42436ADE2D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209BA-EC80-4511-AE22-E42436ADE2D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209BA-EC80-4511-AE22-E42436ADE2D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39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209BA-EC80-4511-AE22-E42436ADE2D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 Integrated Approach</a:t>
            </a:r>
          </a:p>
          <a:p>
            <a:pPr marL="474254" lvl="1"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Regulatory Function / Compliance</a:t>
            </a:r>
          </a:p>
          <a:p>
            <a:pPr marL="474254" lvl="1"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+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  <a:p>
            <a:pPr marL="474254" lvl="1"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Emphasis on Effectiveness of Implementation </a:t>
            </a:r>
          </a:p>
          <a:p>
            <a:pPr marL="474254" lvl="1"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+ </a:t>
            </a:r>
          </a:p>
          <a:p>
            <a:pPr marL="474254" lvl="1"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Targeted Technical Assistance </a:t>
            </a:r>
          </a:p>
          <a:p>
            <a:pPr marL="474254" lvl="1"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=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474254" lvl="1" algn="ctr"/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nificant School Improvement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209BA-EC80-4511-AE22-E42436ADE2D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Assistance and Monthly Reports by OSR Staff</a:t>
            </a:r>
          </a:p>
          <a:p>
            <a:pPr lvl="0"/>
            <a:endParaRPr 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year one, we learned the importance of providing continuous support to our schools – a blend of on-site, regional, webinars, electronic correspondence/phone calls –</a:t>
            </a:r>
          </a:p>
          <a:p>
            <a:pPr lvl="0"/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key to success, effectiveness rests with our contractual workers -  implementation specialists.  We have proven leaders who work diligently to establish a rapport with districts and schools with a balance of high expectations, encouragement and candor.  </a:t>
            </a:r>
          </a:p>
          <a:p>
            <a:pPr lvl="0"/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9944" lvl="1" indent="-35569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/>
              <a:t>Indicators of Implementation – Framework, Foundation, Guiding Principles </a:t>
            </a:r>
          </a:p>
          <a:p>
            <a:pPr marL="1304197" lvl="2" indent="-35569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/>
              <a:t>48 indicators, state specific</a:t>
            </a:r>
          </a:p>
          <a:p>
            <a:pPr marL="1304197" lvl="2" indent="-35569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/>
              <a:t>5 key areas – Organization, Leadership, Personnel and Professional Development, Curriculum and Instruction, Support Systems and Strategies</a:t>
            </a:r>
          </a:p>
          <a:p>
            <a:pPr marL="829944" lvl="1" indent="-35569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/>
              <a:t>Visits By Implementation Specialists</a:t>
            </a:r>
          </a:p>
          <a:p>
            <a:pPr marL="829944" lvl="1" indent="-35569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/>
              <a:t>Reports</a:t>
            </a:r>
          </a:p>
          <a:p>
            <a:pPr marL="1304197" lvl="2" indent="-35569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/>
              <a:t>SEA Review</a:t>
            </a:r>
          </a:p>
          <a:p>
            <a:pPr marL="1304197" lvl="2" indent="-35569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/>
              <a:t>LEA / School Review</a:t>
            </a:r>
          </a:p>
          <a:p>
            <a:pPr marL="1304197" lvl="2" indent="-35569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/>
              <a:t>Actions to be Taken</a:t>
            </a:r>
          </a:p>
          <a:p>
            <a:pPr marL="1304197" lvl="2" indent="-355690">
              <a:spcBef>
                <a:spcPct val="20000"/>
              </a:spcBef>
              <a:buFont typeface="Arial" pitchFamily="34" charset="0"/>
              <a:buChar char="•"/>
            </a:pPr>
            <a:endParaRPr lang="en-US" sz="2500" dirty="0"/>
          </a:p>
          <a:p>
            <a:pPr marL="1304197" lvl="2" indent="-355690" defTabSz="948507">
              <a:spcBef>
                <a:spcPct val="20000"/>
              </a:spcBef>
              <a:defRPr/>
            </a:pP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Quarterly Reports</a:t>
            </a:r>
          </a:p>
          <a:p>
            <a:pPr marL="829944" lvl="1" indent="-35569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/>
              <a:t>ARRA Financial Reports </a:t>
            </a:r>
          </a:p>
          <a:p>
            <a:pPr marL="829944" lvl="1" indent="-35569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/>
              <a:t>Implementation Specialist Reports</a:t>
            </a:r>
          </a:p>
          <a:p>
            <a:pPr marL="829944" lvl="1" indent="-35569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/>
              <a:t>External Provider Feedback</a:t>
            </a:r>
          </a:p>
          <a:p>
            <a:pPr marL="1304197" lvl="2" indent="-355690" defTabSz="948507">
              <a:spcBef>
                <a:spcPct val="20000"/>
              </a:spcBef>
              <a:defRPr/>
            </a:pP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04197" lvl="2" indent="-355690">
              <a:spcBef>
                <a:spcPct val="20000"/>
              </a:spcBef>
              <a:buFont typeface="Arial" pitchFamily="34" charset="0"/>
              <a:buChar char="•"/>
            </a:pPr>
            <a:endParaRPr lang="en-US" sz="3300" dirty="0"/>
          </a:p>
          <a:p>
            <a:pPr lvl="0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209BA-EC80-4511-AE22-E42436ADE2D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Mississippi worked with</a:t>
            </a:r>
            <a:r>
              <a:rPr lang="en-US" baseline="0" dirty="0" smtClean="0"/>
              <a:t> the Center on Innovation and Improvement to design a state specific electronic platform to monitor and facilitate continuous school improvement at the school and district level – capacity / sustainability focused.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Four reports that are submitted annually –</a:t>
            </a:r>
          </a:p>
          <a:p>
            <a:r>
              <a:rPr lang="en-US" baseline="0" dirty="0" smtClean="0"/>
              <a:t>Leading Indicators</a:t>
            </a:r>
          </a:p>
          <a:p>
            <a:r>
              <a:rPr lang="en-US" baseline="0" dirty="0" smtClean="0"/>
              <a:t>Lagging Indicators </a:t>
            </a:r>
          </a:p>
          <a:p>
            <a:r>
              <a:rPr lang="en-US" baseline="0" dirty="0" smtClean="0"/>
              <a:t>Interventions (Federal Requirements)</a:t>
            </a:r>
          </a:p>
          <a:p>
            <a:r>
              <a:rPr lang="en-US" baseline="0" dirty="0" smtClean="0"/>
              <a:t>Transformation/ </a:t>
            </a:r>
            <a:r>
              <a:rPr lang="en-US" baseline="0" dirty="0" smtClean="0">
                <a:solidFill>
                  <a:srgbClr val="FF0000"/>
                </a:solidFill>
              </a:rPr>
              <a:t>Turnaround Indicators – self-assess implementation of each indicator and provide evidence of implementation or drop down menu to create plan that leads the school to full implementation   </a:t>
            </a:r>
            <a:r>
              <a:rPr lang="en-US" b="1" baseline="0" dirty="0" smtClean="0">
                <a:solidFill>
                  <a:srgbClr val="FF0000"/>
                </a:solidFill>
              </a:rPr>
              <a:t>NEXT SLIDES (Timeline and Example of Report for Implementation)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209BA-EC80-4511-AE22-E42436ADE2D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209BA-EC80-4511-AE22-E42436ADE2D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rating and drop-down</a:t>
            </a:r>
            <a:r>
              <a:rPr lang="en-US" baseline="0" dirty="0" smtClean="0"/>
              <a:t> forms for school leadership teams.  </a:t>
            </a:r>
          </a:p>
          <a:p>
            <a:r>
              <a:rPr lang="en-US" dirty="0"/>
              <a:t>By increasing the capacity of LEAs and schools we can sustain school improvement efforts beyond SIG funding. With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Mississippi Star </a:t>
            </a:r>
            <a:r>
              <a:rPr lang="en-US" dirty="0"/>
              <a:t>we can…</a:t>
            </a:r>
          </a:p>
          <a:p>
            <a:endParaRPr lang="en-US" dirty="0" smtClean="0"/>
          </a:p>
          <a:p>
            <a:pPr lvl="1">
              <a:buFont typeface="Wingdings" pitchFamily="2" charset="2"/>
              <a:buChar char="ü"/>
            </a:pPr>
            <a:r>
              <a:rPr lang="en-US" dirty="0"/>
              <a:t>Change conversations in schools 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  <a:p>
            <a:pPr lvl="1">
              <a:buFont typeface="Wingdings" pitchFamily="2" charset="2"/>
              <a:buChar char="ü"/>
            </a:pPr>
            <a:r>
              <a:rPr lang="en-US" dirty="0"/>
              <a:t>Empower leadership teams and administrators </a:t>
            </a:r>
          </a:p>
          <a:p>
            <a:pPr lvl="1">
              <a:buFont typeface="Wingdings" pitchFamily="2" charset="2"/>
              <a:buChar char="ü"/>
            </a:pPr>
            <a:endParaRPr lang="en-US" dirty="0"/>
          </a:p>
          <a:p>
            <a:pPr lvl="1">
              <a:buFont typeface="Wingdings" pitchFamily="2" charset="2"/>
              <a:buChar char="ü"/>
            </a:pPr>
            <a:r>
              <a:rPr lang="en-US" dirty="0"/>
              <a:t>Foster mutual accountability and ownership </a:t>
            </a:r>
          </a:p>
          <a:p>
            <a:pPr lvl="1">
              <a:buFont typeface="Wingdings" pitchFamily="2" charset="2"/>
              <a:buChar char="ü"/>
            </a:pPr>
            <a:endParaRPr lang="en-US" dirty="0"/>
          </a:p>
          <a:p>
            <a:pPr lvl="1">
              <a:buFont typeface="Wingdings" pitchFamily="2" charset="2"/>
              <a:buChar char="ü"/>
            </a:pPr>
            <a:r>
              <a:rPr lang="en-US" dirty="0"/>
              <a:t>Focus school improvement efforts </a:t>
            </a:r>
          </a:p>
          <a:p>
            <a:pPr lvl="1">
              <a:buFont typeface="Wingdings" pitchFamily="2" charset="2"/>
              <a:buChar char="ü"/>
            </a:pPr>
            <a:endParaRPr lang="en-US" dirty="0"/>
          </a:p>
          <a:p>
            <a:pPr lvl="1">
              <a:buFont typeface="Wingdings" pitchFamily="2" charset="2"/>
              <a:buChar char="ü"/>
            </a:pPr>
            <a:r>
              <a:rPr lang="en-US" dirty="0"/>
              <a:t>Link school improvement  to research based actions </a:t>
            </a:r>
          </a:p>
          <a:p>
            <a:pPr lvl="1"/>
            <a:r>
              <a:rPr lang="en-US" dirty="0"/>
              <a:t>   (Wise  Ways and Indicators in Action)</a:t>
            </a:r>
          </a:p>
          <a:p>
            <a:pPr lvl="1">
              <a:buFont typeface="Wingdings" pitchFamily="2" charset="2"/>
              <a:buChar char="ü"/>
            </a:pPr>
            <a:endParaRPr lang="en-US" dirty="0"/>
          </a:p>
          <a:p>
            <a:pPr lvl="1">
              <a:buFont typeface="Wingdings" pitchFamily="2" charset="2"/>
              <a:buChar char="ü"/>
            </a:pPr>
            <a:r>
              <a:rPr lang="en-US" dirty="0"/>
              <a:t>Provide a “one-stop-shop” for improving schools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209BA-EC80-4511-AE22-E42436ADE2D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8507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 Monitoring Review: Implementation Fidelity</a:t>
            </a:r>
          </a:p>
          <a:p>
            <a:endParaRPr lang="en-US" dirty="0" smtClean="0"/>
          </a:p>
          <a:p>
            <a:pPr marL="829944" lvl="1" indent="-35569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Program</a:t>
            </a:r>
          </a:p>
          <a:p>
            <a:pPr marL="829944" lvl="1" indent="-35569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Fiscal </a:t>
            </a:r>
          </a:p>
          <a:p>
            <a:endParaRPr lang="en-US" dirty="0" smtClean="0"/>
          </a:p>
          <a:p>
            <a:r>
              <a:rPr lang="en-US" dirty="0" smtClean="0"/>
              <a:t>We based our</a:t>
            </a:r>
            <a:r>
              <a:rPr lang="en-US" baseline="0" dirty="0" smtClean="0"/>
              <a:t> monitoring protocol on the process used by USDE to monitor our SEA in year one.  An external team conducts an on-site review over 2 days and </a:t>
            </a:r>
            <a:r>
              <a:rPr lang="en-US" altLang="ja-JP" dirty="0">
                <a:ea typeface="MS Gothic"/>
                <a:cs typeface="Times New Roman" pitchFamily="18" charset="0"/>
              </a:rPr>
              <a:t>rates indicators of implementation based on a synthesis of information acquired during site visit interviews, observations, and documentation (e.g., site visit reports, district reports) provided by the district and school(s).</a:t>
            </a: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Monitoring teams provide feedback and identify strengths and areas requiring further action. If an area is rated as 2, districts are to develop a plan of action in MS Star that is aligned to that specific indicator – “corrective action plan” or growth plan .   </a:t>
            </a: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If time allows mention Wise Ways and Indicators in Action, Doing What Works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209BA-EC80-4511-AE22-E42436ADE2D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209BA-EC80-4511-AE22-E42436ADE2D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225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73DB-9CF4-489A-8FEC-681899D00512}" type="datetime1">
              <a:rPr lang="en-US" smtClean="0"/>
              <a:pPr/>
              <a:t>4/17/2012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Mississippi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F0D6-CD6A-4EA7-A75C-C14BA326ED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55169-3F55-472B-9589-89C2A56F5BA0}" type="datetime1">
              <a:rPr lang="en-US" smtClean="0"/>
              <a:pPr/>
              <a:t>4/17/2012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Mississippi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F0D6-CD6A-4EA7-A75C-C14BA326ED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50F2-294E-407F-91A2-F42E417E6F31}" type="datetime1">
              <a:rPr lang="en-US" smtClean="0"/>
              <a:pPr/>
              <a:t>4/17/2012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Mississippi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F0D6-CD6A-4EA7-A75C-C14BA326ED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72C9D-247E-4E31-8AEA-403561A5582A}" type="datetime1">
              <a:rPr lang="en-US" smtClean="0"/>
              <a:pPr/>
              <a:t>4/17/2012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Mississippi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F0D6-CD6A-4EA7-A75C-C14BA326ED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3A72-09BC-44D0-A119-44871F6BEDF9}" type="datetime1">
              <a:rPr lang="en-US" smtClean="0"/>
              <a:pPr/>
              <a:t>4/17/2012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Mississippi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F0D6-CD6A-4EA7-A75C-C14BA326ED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BC70-6A49-455C-B923-94633F393707}" type="datetime1">
              <a:rPr lang="en-US" smtClean="0"/>
              <a:pPr/>
              <a:t>4/17/2012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Mississippi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F0D6-CD6A-4EA7-A75C-C14BA326ED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D656-F7EF-4B4D-8851-6FDE449B8071}" type="datetime1">
              <a:rPr lang="en-US" smtClean="0"/>
              <a:pPr/>
              <a:t>4/17/2012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Mississippi Department of Education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F0D6-CD6A-4EA7-A75C-C14BA326ED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35D6A-640E-4A95-B3B4-33958715A997}" type="datetime1">
              <a:rPr lang="en-US" smtClean="0"/>
              <a:pPr/>
              <a:t>4/17/2012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Mississippi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F0D6-CD6A-4EA7-A75C-C14BA326ED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672D-91BA-43F0-B7CD-EF2ED40826EA}" type="datetime1">
              <a:rPr lang="en-US" smtClean="0"/>
              <a:pPr/>
              <a:t>4/17/2012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Mississippi Department of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F0D6-CD6A-4EA7-A75C-C14BA326ED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6824-4A7D-4350-A54D-739066DC3A57}" type="datetime1">
              <a:rPr lang="en-US" smtClean="0"/>
              <a:pPr/>
              <a:t>4/17/2012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Mississippi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F0D6-CD6A-4EA7-A75C-C14BA326ED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A7E9-6C95-4527-AB61-83B667EE5E05}" type="datetime1">
              <a:rPr lang="en-US" smtClean="0"/>
              <a:pPr/>
              <a:t>4/17/2012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Mississippi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F0D6-CD6A-4EA7-A75C-C14BA326ED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2F6BE-41A4-4BB9-BC19-B79DAE20D2F5}" type="datetime1">
              <a:rPr lang="en-US" smtClean="0"/>
              <a:pPr/>
              <a:t>4/17/2012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Mississippi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EF0D6-CD6A-4EA7-A75C-C14BA326ED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benton@mde.k12.ms.u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2895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Mechanisms for Determining Progress and Grant Renewals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b="1" dirty="0" smtClean="0"/>
              <a:t> National Network of State School Improvement Leaders Presentation</a:t>
            </a:r>
            <a:br>
              <a:rPr lang="en-US" sz="2200" b="1" dirty="0" smtClean="0"/>
            </a:br>
            <a:r>
              <a:rPr lang="en-US" sz="2200" b="1" dirty="0" smtClean="0"/>
              <a:t>April 18, 2012</a:t>
            </a:r>
            <a:endParaRPr lang="en-US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48768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 smtClean="0"/>
          </a:p>
          <a:p>
            <a:pPr algn="ctr"/>
            <a:r>
              <a:rPr lang="en-US" sz="1600" b="1" dirty="0" smtClean="0"/>
              <a:t>Kim Benton, Office of School Recovery</a:t>
            </a:r>
          </a:p>
          <a:p>
            <a:pPr algn="ctr"/>
            <a:r>
              <a:rPr lang="en-US" sz="1600" b="1" dirty="0" smtClean="0"/>
              <a:t>Mississippi Department of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F0D6-CD6A-4EA7-A75C-C14BA326EDC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Mississippi Department of Education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0"/>
            <a:ext cx="3810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Mississippi Department of Education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F0D6-CD6A-4EA7-A75C-C14BA326EDC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04800"/>
            <a:ext cx="8229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</a:pPr>
            <a:r>
              <a:rPr lang="en-US" altLang="ja-JP" sz="2000" b="1" dirty="0" smtClean="0">
                <a:ea typeface="MS Mincho" pitchFamily="49" charset="-128"/>
                <a:cs typeface="Times New Roman" pitchFamily="18" charset="0"/>
              </a:rPr>
              <a:t>Leading Indicators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</a:pPr>
            <a:endParaRPr lang="en-US" altLang="ja-JP" b="1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0" algn="l"/>
              </a:tabLst>
            </a:pPr>
            <a:r>
              <a:rPr lang="en-US" altLang="ja-JP" sz="1400" dirty="0" smtClean="0">
                <a:ea typeface="MS Mincho" pitchFamily="49" charset="-128"/>
                <a:cs typeface="Times New Roman" pitchFamily="18" charset="0"/>
              </a:rPr>
              <a:t>Number of minutes within the school year and school day</a:t>
            </a:r>
            <a:endParaRPr lang="en-US" altLang="ja-JP" sz="14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0" algn="l"/>
              </a:tabLst>
            </a:pPr>
            <a:r>
              <a:rPr lang="en-US" altLang="ja-JP" sz="1400" dirty="0" smtClean="0">
                <a:ea typeface="MS Mincho" pitchFamily="49" charset="-128"/>
                <a:cs typeface="Times New Roman" pitchFamily="18" charset="0"/>
              </a:rPr>
              <a:t>Student participation rate on State assessments in reading/language arts and mathematics, by subgroup</a:t>
            </a:r>
            <a:endParaRPr lang="en-US" altLang="ja-JP" sz="14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0" algn="l"/>
              </a:tabLst>
            </a:pPr>
            <a:r>
              <a:rPr lang="en-US" altLang="ja-JP" sz="1400" dirty="0" smtClean="0">
                <a:ea typeface="MS Mincho" pitchFamily="49" charset="-128"/>
                <a:cs typeface="Times New Roman" pitchFamily="18" charset="0"/>
              </a:rPr>
              <a:t>Dropout rate</a:t>
            </a:r>
            <a:endParaRPr lang="en-US" altLang="ja-JP" sz="14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0" algn="l"/>
              </a:tabLst>
            </a:pPr>
            <a:r>
              <a:rPr lang="en-US" altLang="ja-JP" sz="1400" dirty="0" smtClean="0">
                <a:ea typeface="MS Mincho" pitchFamily="49" charset="-128"/>
                <a:cs typeface="Times New Roman" pitchFamily="18" charset="0"/>
              </a:rPr>
              <a:t>Student attendance rate</a:t>
            </a:r>
            <a:endParaRPr lang="en-US" altLang="ja-JP" sz="14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0" algn="l"/>
              </a:tabLst>
            </a:pPr>
            <a:r>
              <a:rPr lang="en-US" altLang="ja-JP" sz="1400" dirty="0" smtClean="0">
                <a:ea typeface="MS Mincho" pitchFamily="49" charset="-128"/>
                <a:cs typeface="Times New Roman" pitchFamily="18" charset="0"/>
              </a:rPr>
              <a:t>Number and percentage of students completing advanced coursework</a:t>
            </a:r>
            <a:endParaRPr lang="en-US" altLang="ja-JP" sz="14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0" algn="l"/>
              </a:tabLst>
            </a:pPr>
            <a:r>
              <a:rPr lang="en-US" altLang="ja-JP" sz="1400" dirty="0" smtClean="0">
                <a:ea typeface="MS Mincho" pitchFamily="49" charset="-128"/>
                <a:cs typeface="Times New Roman" pitchFamily="18" charset="0"/>
              </a:rPr>
              <a:t>Discipline incidents</a:t>
            </a:r>
            <a:endParaRPr lang="en-US" altLang="ja-JP" sz="14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0" algn="l"/>
              </a:tabLst>
            </a:pPr>
            <a:r>
              <a:rPr lang="en-US" altLang="ja-JP" sz="1400" dirty="0" smtClean="0">
                <a:ea typeface="MS Mincho" pitchFamily="49" charset="-128"/>
                <a:cs typeface="Times New Roman" pitchFamily="18" charset="0"/>
              </a:rPr>
              <a:t>Truants</a:t>
            </a:r>
            <a:endParaRPr lang="en-US" altLang="ja-JP" sz="14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0" algn="l"/>
              </a:tabLst>
            </a:pPr>
            <a:r>
              <a:rPr lang="en-US" altLang="ja-JP" sz="1400" dirty="0" smtClean="0">
                <a:ea typeface="MS Mincho" pitchFamily="49" charset="-128"/>
                <a:cs typeface="Times New Roman" pitchFamily="18" charset="0"/>
              </a:rPr>
              <a:t>Distribution of teachers by performance level on an LEA’s teacher evaluation system</a:t>
            </a:r>
            <a:endParaRPr lang="en-US" altLang="ja-JP" sz="14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0" algn="l"/>
              </a:tabLst>
            </a:pPr>
            <a:r>
              <a:rPr lang="en-US" altLang="ja-JP" sz="1400" dirty="0" smtClean="0">
                <a:ea typeface="MS Mincho" pitchFamily="49" charset="-128"/>
                <a:cs typeface="Times New Roman" pitchFamily="18" charset="0"/>
              </a:rPr>
              <a:t>Teacher attendance rate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0" algn="l"/>
              </a:tabLst>
            </a:pPr>
            <a:endParaRPr lang="en-US" altLang="ja-JP" sz="1400" dirty="0" smtClean="0"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</a:pPr>
            <a:r>
              <a:rPr lang="en-US" altLang="ja-JP" sz="2000" b="1" dirty="0" smtClean="0">
                <a:ea typeface="MS Mincho" pitchFamily="49" charset="-128"/>
                <a:cs typeface="Times New Roman" pitchFamily="18" charset="0"/>
              </a:rPr>
              <a:t>Lagging Indicators (achievement indicators)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</a:pPr>
            <a:endParaRPr lang="en-US" altLang="ja-JP" sz="2000" b="1" dirty="0" smtClean="0">
              <a:ea typeface="MS Mincho" pitchFamily="49" charset="-128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0" algn="l"/>
              </a:tabLst>
            </a:pPr>
            <a:r>
              <a:rPr lang="en-US" altLang="ja-JP" sz="1400" dirty="0" smtClean="0">
                <a:ea typeface="MS Mincho" pitchFamily="49" charset="-128"/>
                <a:cs typeface="Times New Roman" pitchFamily="18" charset="0"/>
              </a:rPr>
              <a:t>School improvement status and AYP targets met and missed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0" algn="l"/>
              </a:tabLst>
            </a:pPr>
            <a:r>
              <a:rPr lang="en-US" altLang="ja-JP" sz="1400" dirty="0" smtClean="0">
                <a:ea typeface="MS Mincho" pitchFamily="49" charset="-128"/>
                <a:cs typeface="Times New Roman" pitchFamily="18" charset="0"/>
              </a:rPr>
              <a:t>Percentage of students at or above each proficiency level on State assessments in reading/language arts and mathematics, by grade and by student subgroup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0" algn="l"/>
              </a:tabLst>
            </a:pPr>
            <a:r>
              <a:rPr lang="en-US" altLang="ja-JP" sz="1400" dirty="0" smtClean="0">
                <a:ea typeface="MS Mincho" pitchFamily="49" charset="-128"/>
                <a:cs typeface="Times New Roman" pitchFamily="18" charset="0"/>
              </a:rPr>
              <a:t>Average scale score on State assessments in reading/language arts and mathematics, by grade, for the “all students” group, for each achievement quartile, and for each subgroup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0" algn="l"/>
              </a:tabLst>
            </a:pPr>
            <a:r>
              <a:rPr lang="en-US" altLang="ja-JP" sz="1400" dirty="0" smtClean="0">
                <a:ea typeface="MS Mincho" pitchFamily="49" charset="-128"/>
                <a:cs typeface="Times New Roman" pitchFamily="18" charset="0"/>
              </a:rPr>
              <a:t>Percentage of limited English proficient students who attain English language proficiency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0" algn="l"/>
              </a:tabLst>
            </a:pPr>
            <a:r>
              <a:rPr lang="en-US" altLang="ja-JP" sz="1400" dirty="0" smtClean="0">
                <a:ea typeface="MS Mincho" pitchFamily="49" charset="-128"/>
                <a:cs typeface="Times New Roman" pitchFamily="18" charset="0"/>
              </a:rPr>
              <a:t>Graduation rate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0" algn="l"/>
              </a:tabLst>
            </a:pPr>
            <a:r>
              <a:rPr lang="en-US" altLang="ja-JP" sz="1400" dirty="0" smtClean="0">
                <a:ea typeface="MS Mincho" pitchFamily="49" charset="-128"/>
                <a:cs typeface="Times New Roman" pitchFamily="18" charset="0"/>
              </a:rPr>
              <a:t>College enrollment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Mississippi Department of Education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F0D6-CD6A-4EA7-A75C-C14BA326EDC9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2590801"/>
          <a:ext cx="7162800" cy="1554480"/>
        </p:xfrm>
        <a:graphic>
          <a:graphicData uri="http://schemas.openxmlformats.org/drawingml/2006/table">
            <a:tbl>
              <a:tblPr/>
              <a:tblGrid>
                <a:gridCol w="2033051"/>
                <a:gridCol w="5129749"/>
              </a:tblGrid>
              <a:tr h="5689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en-US" sz="1600" b="1" dirty="0">
                          <a:latin typeface="+mn-lt"/>
                          <a:ea typeface="MS Mincho"/>
                        </a:rPr>
                        <a:t>Year 1 Implementation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en-US" sz="1600" dirty="0">
                          <a:latin typeface="+mn-lt"/>
                          <a:ea typeface="MS Mincho"/>
                        </a:rPr>
                        <a:t>&lt; 25% of indicators of implementation rated as </a:t>
                      </a:r>
                      <a:r>
                        <a:rPr lang="en-US" sz="1600" i="1" dirty="0">
                          <a:latin typeface="+mn-lt"/>
                          <a:ea typeface="MS Mincho"/>
                        </a:rPr>
                        <a:t>Not Addressed or No Evidence</a:t>
                      </a:r>
                      <a:endParaRPr lang="en-US" sz="1600" dirty="0">
                        <a:latin typeface="+mn-lt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7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en-US" sz="1600" b="1" dirty="0">
                          <a:latin typeface="+mn-lt"/>
                          <a:ea typeface="MS Mincho"/>
                        </a:rPr>
                        <a:t>Year 2 Implementation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en-US" sz="1600" dirty="0">
                          <a:latin typeface="+mn-lt"/>
                          <a:ea typeface="MS Mincho"/>
                        </a:rPr>
                        <a:t>&lt; 10% of indicators of implementation rated as </a:t>
                      </a:r>
                      <a:r>
                        <a:rPr lang="en-US" sz="1600" i="1" dirty="0">
                          <a:latin typeface="+mn-lt"/>
                          <a:ea typeface="MS Mincho"/>
                        </a:rPr>
                        <a:t>Not Addressed or No Evidence</a:t>
                      </a:r>
                      <a:endParaRPr lang="en-US" sz="1600" dirty="0">
                        <a:latin typeface="+mn-lt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7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en-US" sz="1600" b="1" dirty="0">
                          <a:latin typeface="+mn-lt"/>
                          <a:ea typeface="MS Mincho"/>
                        </a:rPr>
                        <a:t>Year 3 Implementation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en-US" sz="1600" dirty="0">
                          <a:latin typeface="+mn-lt"/>
                          <a:ea typeface="MS Mincho"/>
                        </a:rPr>
                        <a:t>No indicators of implementation rated as </a:t>
                      </a:r>
                      <a:r>
                        <a:rPr lang="en-US" sz="1600" i="1" dirty="0">
                          <a:latin typeface="+mn-lt"/>
                          <a:ea typeface="MS Mincho"/>
                        </a:rPr>
                        <a:t>Not Addressed or No Evidence</a:t>
                      </a:r>
                      <a:endParaRPr lang="en-US" sz="1600" dirty="0">
                        <a:latin typeface="+mn-lt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4800" y="404091"/>
            <a:ext cx="86106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0" algn="l"/>
              </a:tabLst>
            </a:pPr>
            <a:endParaRPr lang="en-US" altLang="ja-JP" sz="1200" dirty="0" smtClean="0">
              <a:latin typeface="Cambria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0" algn="l"/>
              </a:tabLst>
            </a:pPr>
            <a:endParaRPr kumimoji="0" lang="en-US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</a:pPr>
            <a:r>
              <a:rPr kumimoji="0" lang="en-US" altLang="ja-JP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Exceptions are granted if extenuating circumstances occur.   In making this determination, we consider the district/school’s implementation progress as reflected in the annual monitoring report, Mississippi Star </a:t>
            </a:r>
            <a:r>
              <a:rPr lang="en-US" altLang="ja-JP" sz="2200" dirty="0" smtClean="0">
                <a:ea typeface="MS Mincho" pitchFamily="49" charset="-128"/>
                <a:cs typeface="Times New Roman" pitchFamily="18" charset="0"/>
              </a:rPr>
              <a:t>reports</a:t>
            </a:r>
            <a:r>
              <a:rPr kumimoji="0" lang="en-US" altLang="ja-JP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, and implementation specialists' reports.</a:t>
            </a:r>
            <a:r>
              <a:rPr lang="en-US" altLang="ja-JP" sz="2200" b="1" dirty="0" smtClean="0">
                <a:ea typeface="MS Mincho" pitchFamily="49" charset="-128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</a:pPr>
            <a:endParaRPr lang="en-US" altLang="ja-JP" sz="1200" b="1" dirty="0" smtClean="0">
              <a:latin typeface="Cambria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endParaRPr kumimoji="0" lang="en-US" altLang="ja-JP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endParaRPr kumimoji="0" lang="en-US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 rot="10800000" flipV="1">
            <a:off x="304800" y="3995410"/>
            <a:ext cx="88392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0" algn="l"/>
              </a:tabLst>
            </a:pPr>
            <a:endParaRPr lang="en-US" altLang="ja-JP" sz="1200" dirty="0" smtClean="0">
              <a:latin typeface="Cambria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0" algn="l"/>
              </a:tabLst>
            </a:pPr>
            <a:endParaRPr kumimoji="0" lang="en-US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</a:pPr>
            <a:endParaRPr lang="en-US" altLang="ja-JP" sz="1200" b="1" dirty="0" smtClean="0">
              <a:latin typeface="Cambria" pitchFamily="18" charset="0"/>
              <a:ea typeface="MS Mincho" pitchFamily="49" charset="-128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</a:pPr>
            <a:r>
              <a:rPr lang="en-US" altLang="ja-JP" sz="2200" dirty="0" smtClean="0">
                <a:ea typeface="MS Mincho" pitchFamily="49" charset="-128"/>
                <a:cs typeface="Times New Roman" pitchFamily="18" charset="0"/>
              </a:rPr>
              <a:t>In addition to meeting the thresholds for implementation, districts and schools are expected to show a continuum of progress moving from emerging evidence of meeting implementation standards through satisfactory evidence of meeting implementation standards and into exceeding the standards.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endParaRPr kumimoji="0" lang="en-US" altLang="ja-JP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endParaRPr kumimoji="0" lang="en-US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Annual Goals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Performance Framework/ Comprehensive Needs Assessment from SIG Application</a:t>
            </a:r>
          </a:p>
          <a:p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Mid-Year Report submitted to USDE via the EDEN (Education Data Exchange Network)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32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Leading/ Lagging Reports in Mississippi Star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32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Implementation Specialist Interim Data Checks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Mississippi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F0D6-CD6A-4EA7-A75C-C14BA326EDC9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 Goals / Reporting Metrics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Mississippi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F0D6-CD6A-4EA7-A75C-C14BA326EDC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8229599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 Renewal Application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Mississippi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F0D6-CD6A-4EA7-A75C-C14BA326EDC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349733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181922"/>
            <a:ext cx="2971800" cy="391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Callout 1 10"/>
          <p:cNvSpPr/>
          <p:nvPr/>
        </p:nvSpPr>
        <p:spPr>
          <a:xfrm>
            <a:off x="7315200" y="1524000"/>
            <a:ext cx="1676400" cy="1905000"/>
          </a:xfrm>
          <a:prstGeom prst="borderCallout1">
            <a:avLst>
              <a:gd name="adj1" fmla="val 18750"/>
              <a:gd name="adj2" fmla="val -8333"/>
              <a:gd name="adj3" fmla="val 110900"/>
              <a:gd name="adj4" fmla="val -32749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Link to Mississippi Star Reports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Mississippi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F0D6-CD6A-4EA7-A75C-C14BA326EDC9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90600"/>
            <a:ext cx="3581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DOCUME~1\KBenton.MDE\LOCALS~1\Temp\msohtmlclip1\01\clip_image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066800"/>
            <a:ext cx="3349337" cy="4334436"/>
          </a:xfrm>
          <a:prstGeom prst="rect">
            <a:avLst/>
          </a:prstGeom>
          <a:noFill/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752600" y="5334000"/>
          <a:ext cx="5410200" cy="762000"/>
        </p:xfrm>
        <a:graphic>
          <a:graphicData uri="http://schemas.openxmlformats.org/drawingml/2006/table">
            <a:tbl>
              <a:tblPr/>
              <a:tblGrid>
                <a:gridCol w="888242"/>
                <a:gridCol w="4521958"/>
              </a:tblGrid>
              <a:tr h="685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Continuation Funding Status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000" dirty="0" smtClean="0"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</a:t>
                      </a:r>
                      <a:r>
                        <a:rPr lang="en-US" sz="1000" dirty="0" smtClean="0">
                          <a:latin typeface="Arial"/>
                          <a:ea typeface="Times New Roman"/>
                          <a:cs typeface="Times New Roman"/>
                        </a:rPr>
                        <a:t>Renew </a:t>
                      </a: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Grant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217170" marR="0" indent="-2171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000" dirty="0" smtClean="0"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</a:t>
                      </a:r>
                      <a:r>
                        <a:rPr lang="en-US" sz="1000" dirty="0" smtClean="0">
                          <a:latin typeface="Arial"/>
                          <a:ea typeface="Times New Roman"/>
                          <a:cs typeface="Times New Roman"/>
                        </a:rPr>
                        <a:t>Probationary </a:t>
                      </a: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Renewal (Contingent upon successful completion of Implementation Milestones and Corrective Actions)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 smtClean="0">
                          <a:latin typeface="Arial"/>
                          <a:ea typeface="Times New Roman"/>
                          <a:cs typeface="Times New Roman"/>
                          <a:sym typeface="Symbol"/>
                        </a:rPr>
                        <a:t></a:t>
                      </a:r>
                      <a:r>
                        <a:rPr lang="en-US" sz="1000" dirty="0" smtClean="0">
                          <a:latin typeface="Arial"/>
                          <a:ea typeface="Times New Roman"/>
                          <a:cs typeface="Times New Roman"/>
                        </a:rPr>
                        <a:t>Non- </a:t>
                      </a: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Renewal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 Renewal SEA Checklist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57200"/>
            <a:ext cx="68103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19200" y="4495800"/>
            <a:ext cx="64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Contact Information:</a:t>
            </a:r>
          </a:p>
          <a:p>
            <a:pPr algn="ctr"/>
            <a:r>
              <a:rPr lang="en-US" sz="2000" dirty="0" smtClean="0"/>
              <a:t>Dr. Kim Benton, Office of School Recovery</a:t>
            </a:r>
          </a:p>
          <a:p>
            <a:pPr algn="ctr"/>
            <a:r>
              <a:rPr lang="en-US" sz="2000" dirty="0" smtClean="0"/>
              <a:t>Mississippi Department of Education</a:t>
            </a:r>
          </a:p>
          <a:p>
            <a:pPr algn="ctr"/>
            <a:r>
              <a:rPr lang="en-US" sz="2000" dirty="0" smtClean="0"/>
              <a:t>601-359-1003</a:t>
            </a:r>
          </a:p>
          <a:p>
            <a:pPr algn="ctr"/>
            <a:r>
              <a:rPr lang="en-US" sz="2000" dirty="0" smtClean="0">
                <a:hlinkClick r:id="rId4"/>
              </a:rPr>
              <a:t>kbenton@mde.k12.ms.us</a:t>
            </a:r>
            <a:endParaRPr lang="en-US" sz="2000" dirty="0" smtClean="0"/>
          </a:p>
          <a:p>
            <a:pPr algn="ctr"/>
            <a:r>
              <a:rPr lang="en-US" sz="2000" dirty="0" smtClean="0"/>
              <a:t>http://www.mde.k12.ms.us/school_recovery/index.html</a:t>
            </a:r>
          </a:p>
          <a:p>
            <a:pPr algn="ctr"/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F0D6-CD6A-4EA7-A75C-C14BA326EDC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Mississippi Department of Education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Kim\AppData\Local\Microsoft\Windows\Temporary Internet Files\Content.IE5\DNONNN9X\MC90018960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3733800" cy="4800600"/>
          </a:xfrm>
          <a:prstGeom prst="rect">
            <a:avLst/>
          </a:prstGeom>
          <a:noFill/>
        </p:spPr>
      </p:pic>
      <p:graphicFrame>
        <p:nvGraphicFramePr>
          <p:cNvPr id="11" name="Diagram 10"/>
          <p:cNvGraphicFramePr/>
          <p:nvPr/>
        </p:nvGraphicFramePr>
        <p:xfrm>
          <a:off x="4343400" y="2590800"/>
          <a:ext cx="44958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Oval 11"/>
          <p:cNvSpPr/>
          <p:nvPr/>
        </p:nvSpPr>
        <p:spPr>
          <a:xfrm>
            <a:off x="1524000" y="914400"/>
            <a:ext cx="609600" cy="144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524000" y="2819400"/>
            <a:ext cx="685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419600" y="9144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ississippi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 flipH="1" flipV="1">
            <a:off x="2590800" y="1447800"/>
            <a:ext cx="762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 flipH="1">
            <a:off x="2514600" y="2438400"/>
            <a:ext cx="762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F0D6-CD6A-4EA7-A75C-C14BA326EDC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Mississippi Department of Education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 animBg="1"/>
      <p:bldP spid="15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Gauging SIG Progress in Mississippi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74B42C-C5F7-4A1A-9A72-F8C8A3C4054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486117"/>
              </p:ext>
            </p:extLst>
          </p:nvPr>
        </p:nvGraphicFramePr>
        <p:xfrm>
          <a:off x="152400" y="1219200"/>
          <a:ext cx="89916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Users\Kim\AppData\Local\Microsoft\Windows\Temporary Internet Files\Content.IE5\4SQ1EVND\MC90043264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1676400"/>
            <a:ext cx="685800" cy="457200"/>
          </a:xfrm>
          <a:prstGeom prst="rect">
            <a:avLst/>
          </a:prstGeom>
          <a:noFill/>
        </p:spPr>
      </p:pic>
      <p:pic>
        <p:nvPicPr>
          <p:cNvPr id="1027" name="Picture 3" descr="C:\Users\Kim\AppData\Local\Microsoft\Windows\Temporary Internet Files\Content.IE5\4SQ1EVND\MC90043264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5486400"/>
            <a:ext cx="559065" cy="495447"/>
          </a:xfrm>
          <a:prstGeom prst="rect">
            <a:avLst/>
          </a:prstGeom>
          <a:noFill/>
        </p:spPr>
      </p:pic>
      <p:pic>
        <p:nvPicPr>
          <p:cNvPr id="7" name="Picture 3" descr="C:\Users\Kim\AppData\Local\Microsoft\Windows\Temporary Internet Files\Content.IE5\4SQ1EVND\MC90043264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2667001"/>
            <a:ext cx="656543" cy="457200"/>
          </a:xfrm>
          <a:prstGeom prst="rect">
            <a:avLst/>
          </a:prstGeom>
          <a:noFill/>
        </p:spPr>
      </p:pic>
      <p:pic>
        <p:nvPicPr>
          <p:cNvPr id="9" name="Picture 3" descr="C:\Users\Kim\AppData\Local\Microsoft\Windows\Temporary Internet Files\Content.IE5\4SQ1EVND\MC90043264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00200" y="4572000"/>
            <a:ext cx="559065" cy="495447"/>
          </a:xfrm>
          <a:prstGeom prst="rect">
            <a:avLst/>
          </a:prstGeom>
          <a:noFill/>
        </p:spPr>
      </p:pic>
      <p:pic>
        <p:nvPicPr>
          <p:cNvPr id="10" name="Picture 3" descr="C:\Users\Kim\AppData\Local\Microsoft\Windows\Temporary Internet Files\Content.IE5\4SQ1EVND\MC90043264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00200" y="3581400"/>
            <a:ext cx="559065" cy="495447"/>
          </a:xfrm>
          <a:prstGeom prst="rect">
            <a:avLst/>
          </a:prstGeom>
          <a:noFill/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Mississippi Department of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4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5594"/>
            <a:ext cx="3810000" cy="315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28600"/>
            <a:ext cx="4895108" cy="313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362200" y="3276600"/>
            <a:ext cx="3886200" cy="533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Indicators of Implementation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886200"/>
            <a:ext cx="3810000" cy="241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3962400"/>
            <a:ext cx="4038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F0D6-CD6A-4EA7-A75C-C14BA326EDC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Mississippi Department of Education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81000"/>
            <a:ext cx="6781800" cy="329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581400"/>
            <a:ext cx="70866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F0D6-CD6A-4EA7-A75C-C14BA326EDC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Mississippi Department of Education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19200"/>
            <a:ext cx="682977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F0D6-CD6A-4EA7-A75C-C14BA326EDC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Mississippi Department of Education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76400" y="457200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Reporting Timelines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143000"/>
            <a:ext cx="7620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F0D6-CD6A-4EA7-A75C-C14BA326EDC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Mississippi Department of Education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Mississippi Department of Education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F0D6-CD6A-4EA7-A75C-C14BA326EDC9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199" y="1676400"/>
          <a:ext cx="6907531" cy="3419856"/>
        </p:xfrm>
        <a:graphic>
          <a:graphicData uri="http://schemas.openxmlformats.org/drawingml/2006/table">
            <a:tbl>
              <a:tblPr/>
              <a:tblGrid>
                <a:gridCol w="304978"/>
                <a:gridCol w="2233854"/>
                <a:gridCol w="828933"/>
                <a:gridCol w="792798"/>
                <a:gridCol w="901202"/>
                <a:gridCol w="727755"/>
                <a:gridCol w="1118011"/>
              </a:tblGrid>
              <a:tr h="118379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Arial"/>
                          <a:ea typeface="Cambria"/>
                          <a:cs typeface="Times New Roman"/>
                        </a:rPr>
                        <a:t>Not Addressed or No Evidence</a:t>
                      </a:r>
                      <a:endParaRPr lang="en-US" sz="11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Arial"/>
                          <a:ea typeface="Cambria"/>
                          <a:cs typeface="Times New Roman"/>
                        </a:rPr>
                        <a:t>Emerging/ Limited</a:t>
                      </a:r>
                      <a:endParaRPr lang="en-US" sz="1100" dirty="0"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Arial"/>
                          <a:ea typeface="Cambria"/>
                          <a:cs typeface="Times New Roman"/>
                        </a:rPr>
                        <a:t>Evidence </a:t>
                      </a:r>
                      <a:endParaRPr lang="en-US" sz="11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B050"/>
                          </a:solidFill>
                          <a:latin typeface="Arial"/>
                          <a:ea typeface="Cambria"/>
                          <a:cs typeface="Times New Roman"/>
                        </a:rPr>
                        <a:t>Satisfactory Evidence Supported from Multiple Sources</a:t>
                      </a:r>
                      <a:endParaRPr lang="en-US" sz="11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Arial"/>
                          <a:ea typeface="Cambria"/>
                          <a:cs typeface="Times New Roman"/>
                        </a:rPr>
                        <a:t>Evidence Exceeds Standard </a:t>
                      </a:r>
                      <a:endParaRPr lang="en-US" sz="11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Arial"/>
                          <a:ea typeface="Cambria"/>
                          <a:cs typeface="Times New Roman"/>
                        </a:rPr>
                        <a:t>Extensive Evidence Aligned with Exemplary Implementation</a:t>
                      </a:r>
                      <a:endParaRPr lang="en-US" sz="11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82287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Cambria"/>
                          <a:cs typeface="Times New Roman"/>
                        </a:rPr>
                        <a:t>I.  IMPLEMENTATION - Organizational Structures</a:t>
                      </a:r>
                      <a:endParaRPr lang="en-US" sz="11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Arial"/>
                          <a:ea typeface="Cambria"/>
                          <a:cs typeface="Times New Roman"/>
                        </a:rPr>
                        <a:t>1</a:t>
                      </a:r>
                      <a:endParaRPr lang="en-US" sz="11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Arial"/>
                          <a:ea typeface="Cambria"/>
                          <a:cs typeface="Times New Roman"/>
                        </a:rPr>
                        <a:t>2</a:t>
                      </a:r>
                      <a:endParaRPr lang="en-US" sz="11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Arial"/>
                          <a:ea typeface="Cambria"/>
                          <a:cs typeface="Times New Roman"/>
                        </a:rPr>
                        <a:t>3</a:t>
                      </a:r>
                      <a:endParaRPr lang="en-US" sz="11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Arial"/>
                          <a:ea typeface="Cambria"/>
                          <a:cs typeface="Times New Roman"/>
                        </a:rPr>
                        <a:t>4</a:t>
                      </a:r>
                      <a:endParaRPr lang="en-US" sz="11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Arial"/>
                          <a:ea typeface="Cambria"/>
                          <a:cs typeface="Times New Roman"/>
                        </a:rPr>
                        <a:t>5</a:t>
                      </a:r>
                      <a:endParaRPr lang="en-US" sz="11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576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Cambria"/>
                          <a:cs typeface="Times New Roman"/>
                        </a:rPr>
                        <a:t>1.</a:t>
                      </a:r>
                      <a:endParaRPr lang="en-US" sz="11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Cambria"/>
                          <a:cs typeface="Times New Roman"/>
                        </a:rPr>
                        <a:t>LEA/school conducted needs assessment to inform the SIG implementation plan</a:t>
                      </a:r>
                      <a:endParaRPr lang="en-US" sz="11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Cambria"/>
                          <a:cs typeface="Times New Roman"/>
                        </a:rPr>
                        <a:t>1</a:t>
                      </a:r>
                      <a:endParaRPr lang="en-US" sz="11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Cambria"/>
                          <a:cs typeface="Times New Roman"/>
                        </a:rPr>
                        <a:t>2</a:t>
                      </a:r>
                      <a:endParaRPr lang="en-US" sz="11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Cambria"/>
                          <a:cs typeface="Times New Roman"/>
                        </a:rPr>
                        <a:t>3</a:t>
                      </a:r>
                      <a:endParaRPr lang="en-US" sz="11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Cambria"/>
                          <a:cs typeface="Times New Roman"/>
                        </a:rPr>
                        <a:t>4</a:t>
                      </a:r>
                      <a:endParaRPr lang="en-US" sz="11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Cambria"/>
                          <a:cs typeface="Times New Roman"/>
                        </a:rPr>
                        <a:t>5</a:t>
                      </a:r>
                      <a:endParaRPr lang="en-US" sz="11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4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Cambria"/>
                          <a:cs typeface="Times New Roman"/>
                        </a:rPr>
                        <a:t>2.</a:t>
                      </a:r>
                      <a:endParaRPr lang="en-US" sz="11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Cambria"/>
                          <a:cs typeface="Times New Roman"/>
                        </a:rPr>
                        <a:t>LEA makes structural changes to support implementation</a:t>
                      </a:r>
                      <a:endParaRPr lang="en-US" sz="11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Cambria"/>
                          <a:cs typeface="Times New Roman"/>
                        </a:rPr>
                        <a:t>1</a:t>
                      </a:r>
                      <a:endParaRPr lang="en-US" sz="11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Cambria"/>
                          <a:cs typeface="Times New Roman"/>
                        </a:rPr>
                        <a:t>2</a:t>
                      </a:r>
                      <a:endParaRPr lang="en-US" sz="11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Cambria"/>
                          <a:cs typeface="Times New Roman"/>
                        </a:rPr>
                        <a:t>3</a:t>
                      </a:r>
                      <a:endParaRPr lang="en-US" sz="11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Cambria"/>
                          <a:cs typeface="Times New Roman"/>
                        </a:rPr>
                        <a:t>4</a:t>
                      </a:r>
                      <a:endParaRPr lang="en-US" sz="11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Cambria"/>
                          <a:cs typeface="Times New Roman"/>
                        </a:rPr>
                        <a:t>5</a:t>
                      </a:r>
                      <a:endParaRPr lang="en-US" sz="11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6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Cambria"/>
                          <a:cs typeface="Times New Roman"/>
                        </a:rPr>
                        <a:t>3.</a:t>
                      </a:r>
                      <a:endParaRPr lang="en-US" sz="11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Cambria"/>
                          <a:cs typeface="Times New Roman"/>
                        </a:rPr>
                        <a:t>LEA modifies policies and practices to support full and effective implementation</a:t>
                      </a:r>
                      <a:endParaRPr lang="en-US" sz="11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Cambria"/>
                          <a:cs typeface="Times New Roman"/>
                        </a:rPr>
                        <a:t>1</a:t>
                      </a:r>
                      <a:endParaRPr lang="en-US" sz="11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Cambria"/>
                          <a:cs typeface="Times New Roman"/>
                        </a:rPr>
                        <a:t>2</a:t>
                      </a:r>
                      <a:endParaRPr lang="en-US" sz="11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Cambria"/>
                          <a:cs typeface="Times New Roman"/>
                        </a:rPr>
                        <a:t>3</a:t>
                      </a:r>
                      <a:endParaRPr lang="en-US" sz="11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Cambria"/>
                          <a:cs typeface="Times New Roman"/>
                        </a:rPr>
                        <a:t>4</a:t>
                      </a:r>
                      <a:endParaRPr lang="en-US" sz="11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Cambria"/>
                          <a:cs typeface="Times New Roman"/>
                        </a:rPr>
                        <a:t>5</a:t>
                      </a:r>
                      <a:endParaRPr lang="en-US" sz="11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38200" y="1192659"/>
            <a:ext cx="6858000" cy="76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8088" rIns="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Gothic"/>
                <a:cs typeface="Times New Roman" pitchFamily="18" charset="0"/>
              </a:rPr>
              <a:t>Ratings in each area are  based on information received from site visit interviews, observations, and documentation (e.g., site visit reports, district reports) provided by the district and school(s).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MS Gothic"/>
                <a:cs typeface="Times New Roman" pitchFamily="18" charset="0"/>
              </a:rPr>
              <a:t>				</a:t>
            </a:r>
            <a:endParaRPr kumimoji="0" lang="en-US" altLang="ja-JP" sz="12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libri" pitchFamily="34" charset="0"/>
              <a:ea typeface="MS Gothic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mbria" pitchFamily="18" charset="0"/>
                <a:cs typeface="Times New Roman" pitchFamily="18" charset="0"/>
              </a:rPr>
              <a:t>	</a:t>
            </a:r>
            <a:endParaRPr kumimoji="0" lang="en-US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401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Annual Site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 Visit Summaries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Mississippi Department of Education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EF0D6-CD6A-4EA7-A75C-C14BA326EDC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7200" y="1541545"/>
            <a:ext cx="800100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SIG renewal decisions are based on whether the school has satisfied the following requirements in regards to its annual performance targets for leading and achievement indicators: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0" algn="l"/>
              </a:tabLst>
            </a:pPr>
            <a:r>
              <a:rPr kumimoji="0" lang="en-US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Leading Indicators</a:t>
            </a:r>
            <a:r>
              <a:rPr kumimoji="0" lang="en-US" altLang="ja-JP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—A</a:t>
            </a:r>
            <a:r>
              <a:rPr kumimoji="0" lang="en-US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school must meet 6 of 9 leading indicator goals.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0" algn="l"/>
              </a:tabLst>
            </a:pP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0" algn="l"/>
              </a:tabLst>
            </a:pPr>
            <a:r>
              <a:rPr kumimoji="0" lang="en-US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Lagging Indicators (achievement indicators)</a:t>
            </a:r>
            <a:r>
              <a:rPr kumimoji="0" lang="en-US" altLang="ja-JP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—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The school must also meet a minimum of 50% of applicable achievement indicators.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0" algn="l"/>
              </a:tabLst>
            </a:pPr>
            <a:endParaRPr lang="en-US" altLang="ja-JP" sz="1200" dirty="0" smtClean="0">
              <a:latin typeface="Cambria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0" algn="l"/>
              </a:tabLst>
            </a:pPr>
            <a:endParaRPr kumimoji="0" lang="en-US" alt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2286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Times New Roman" pitchFamily="18" charset="0"/>
              </a:rPr>
              <a:t>Evaluating Progress for Grant Renewal</a:t>
            </a:r>
            <a:endParaRPr lang="en-US" altLang="ja-JP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1478</Words>
  <Application>Microsoft Office PowerPoint</Application>
  <PresentationFormat>On-screen Show (4:3)</PresentationFormat>
  <Paragraphs>253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Mechanisms for Determining Progress and Grant Renewals   National Network of State School Improvement Leaders Presentation April 18, 2012</vt:lpstr>
      <vt:lpstr>PowerPoint Presentation</vt:lpstr>
      <vt:lpstr>Gauging SIG Progress in Mississippi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Annual Goals</vt:lpstr>
      <vt:lpstr>Annual Goals / Reporting Metrics </vt:lpstr>
      <vt:lpstr>Grant Renewal Application</vt:lpstr>
      <vt:lpstr>Grant Renewal SEA Checklist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Kim</dc:creator>
  <cp:lastModifiedBy>Nina de las Alas</cp:lastModifiedBy>
  <cp:revision>96</cp:revision>
  <dcterms:created xsi:type="dcterms:W3CDTF">2012-02-16T00:49:26Z</dcterms:created>
  <dcterms:modified xsi:type="dcterms:W3CDTF">2012-04-17T17:15:07Z</dcterms:modified>
</cp:coreProperties>
</file>