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5" r:id="rId7"/>
    <p:sldId id="261" r:id="rId8"/>
    <p:sldId id="263" r:id="rId9"/>
    <p:sldId id="264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70" d="100"/>
          <a:sy n="70" d="100"/>
        </p:scale>
        <p:origin x="-2472" y="-5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DD06D-8CDB-446F-9A3D-479C3CEF13B6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F68DC-EE8A-45A7-A71C-AFD773D02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1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78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7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8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2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2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3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38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F68DC-EE8A-45A7-A71C-AFD773D02D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58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CEDA6B0-E105-43BD-AC41-95AB7967191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3608BA5-12A0-4504-9D0C-E6B7157E304D}" type="datetimeFigureOut">
              <a:rPr lang="en-US" smtClean="0"/>
              <a:t>4/13/2012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.bednar@arkansa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yron.jones@arkansas" TargetMode="External"/><Relationship Id="rId5" Type="http://schemas.openxmlformats.org/officeDocument/2006/relationships/hyperlink" Target="mailto:jayne.green@arkansas.gov" TargetMode="External"/><Relationship Id="rId4" Type="http://schemas.openxmlformats.org/officeDocument/2006/relationships/hyperlink" Target="mailto:bobby.lester@arkansas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90800"/>
            <a:ext cx="7772400" cy="1470025"/>
          </a:xfrm>
        </p:spPr>
        <p:txBody>
          <a:bodyPr/>
          <a:lstStyle/>
          <a:p>
            <a:r>
              <a:rPr lang="en-US" sz="6000" dirty="0" smtClean="0"/>
              <a:t>Federal Programs Unit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021" y="4038600"/>
            <a:ext cx="6400800" cy="1752600"/>
          </a:xfrm>
        </p:spPr>
        <p:txBody>
          <a:bodyPr/>
          <a:lstStyle/>
          <a:p>
            <a:r>
              <a:rPr lang="en-US" dirty="0" smtClean="0"/>
              <a:t>Division of Learning Services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Jayne Green and Kyron Jones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592" y="381000"/>
            <a:ext cx="6528816" cy="2081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33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Detailed weekly reports</a:t>
            </a:r>
          </a:p>
          <a:p>
            <a:r>
              <a:rPr lang="en-US" dirty="0" smtClean="0"/>
              <a:t>Quarterly monitoring visits</a:t>
            </a:r>
          </a:p>
          <a:p>
            <a:r>
              <a:rPr lang="en-US" dirty="0" smtClean="0"/>
              <a:t>Commissioner meet with Superintendent</a:t>
            </a:r>
          </a:p>
          <a:p>
            <a:r>
              <a:rPr lang="en-US" dirty="0" smtClean="0"/>
              <a:t>Commissioner meet with local school board</a:t>
            </a:r>
          </a:p>
          <a:p>
            <a:r>
              <a:rPr lang="en-US" dirty="0" smtClean="0"/>
              <a:t>Decision made by commissioner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Dr. Laura </a:t>
            </a:r>
            <a:r>
              <a:rPr lang="en-US" dirty="0" err="1" smtClean="0"/>
              <a:t>Bednar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laura.bednar@arkansas.gov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r>
              <a:rPr lang="en-US" dirty="0" smtClean="0"/>
              <a:t>Asst. Commissioner Division of Learning Services</a:t>
            </a:r>
          </a:p>
          <a:p>
            <a:pPr marL="114300" indent="0">
              <a:buNone/>
            </a:pPr>
            <a:r>
              <a:rPr lang="en-US" dirty="0" smtClean="0"/>
              <a:t>501-683-4800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Bobby Lester (</a:t>
            </a:r>
            <a:r>
              <a:rPr lang="en-US" dirty="0" smtClean="0">
                <a:hlinkClick r:id="rId4"/>
              </a:rPr>
              <a:t>bobby.lester@arkansas.gov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r>
              <a:rPr lang="en-US" dirty="0" smtClean="0"/>
              <a:t>Director of Federal Programs</a:t>
            </a:r>
          </a:p>
          <a:p>
            <a:pPr marL="114300" indent="0">
              <a:buNone/>
            </a:pPr>
            <a:r>
              <a:rPr lang="en-US" dirty="0" smtClean="0"/>
              <a:t>501-682-4379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Jayne Green (</a:t>
            </a:r>
            <a:r>
              <a:rPr lang="en-US" dirty="0" smtClean="0">
                <a:hlinkClick r:id="rId5"/>
              </a:rPr>
              <a:t>jayne.green@arkansas.gov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r>
              <a:rPr lang="en-US" dirty="0" smtClean="0"/>
              <a:t>SIG Administrator</a:t>
            </a:r>
          </a:p>
          <a:p>
            <a:pPr marL="114300" indent="0">
              <a:buNone/>
            </a:pPr>
            <a:r>
              <a:rPr lang="en-US" dirty="0" smtClean="0"/>
              <a:t>501-682-2395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Kyron Jones (</a:t>
            </a:r>
            <a:r>
              <a:rPr lang="en-US" dirty="0" err="1" smtClean="0">
                <a:hlinkClick r:id="rId6"/>
              </a:rPr>
              <a:t>kyron.jones@arkansas</a:t>
            </a:r>
            <a:r>
              <a:rPr lang="en-US" dirty="0" smtClean="0"/>
              <a:t>)</a:t>
            </a:r>
          </a:p>
          <a:p>
            <a:pPr marL="114300" indent="0">
              <a:buNone/>
            </a:pPr>
            <a:r>
              <a:rPr lang="en-US" dirty="0" smtClean="0"/>
              <a:t>SIG Site Director</a:t>
            </a:r>
          </a:p>
          <a:p>
            <a:pPr marL="114300" indent="0">
              <a:buNone/>
            </a:pPr>
            <a:r>
              <a:rPr lang="en-US" dirty="0" smtClean="0"/>
              <a:t>501-683-3442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69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Eligible Schools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Consistently lowest 5% performing schools in the state</a:t>
            </a:r>
          </a:p>
          <a:p>
            <a:pPr lvl="1"/>
            <a:r>
              <a:rPr lang="en-US" sz="2800" dirty="0" smtClean="0"/>
              <a:t>Tier I</a:t>
            </a:r>
          </a:p>
          <a:p>
            <a:pPr lvl="1"/>
            <a:r>
              <a:rPr lang="en-US" sz="2800" dirty="0" smtClean="0"/>
              <a:t>Tier II</a:t>
            </a:r>
          </a:p>
          <a:p>
            <a:r>
              <a:rPr lang="en-US" sz="2800" dirty="0" smtClean="0"/>
              <a:t>Must complete a Scholastic Audit</a:t>
            </a:r>
          </a:p>
          <a:p>
            <a:r>
              <a:rPr lang="en-US" sz="2800" dirty="0" smtClean="0"/>
              <a:t>Attend technical assistance PD provided by the ADE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4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Recipients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Cohort 1 - 2010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J.A. Fair High</a:t>
            </a:r>
          </a:p>
          <a:p>
            <a:r>
              <a:rPr lang="en-US" dirty="0" smtClean="0"/>
              <a:t>Hall High</a:t>
            </a:r>
          </a:p>
          <a:p>
            <a:r>
              <a:rPr lang="en-US" dirty="0" smtClean="0"/>
              <a:t>Cloverdale Middle</a:t>
            </a:r>
          </a:p>
          <a:p>
            <a:r>
              <a:rPr lang="en-US" dirty="0" smtClean="0"/>
              <a:t>Rose City Middle</a:t>
            </a:r>
          </a:p>
          <a:p>
            <a:r>
              <a:rPr lang="en-US" dirty="0" smtClean="0"/>
              <a:t>Osceola Middle</a:t>
            </a:r>
          </a:p>
          <a:p>
            <a:r>
              <a:rPr lang="en-US" dirty="0" smtClean="0"/>
              <a:t>Osceola High</a:t>
            </a:r>
          </a:p>
          <a:p>
            <a:r>
              <a:rPr lang="en-US" dirty="0" smtClean="0"/>
              <a:t>Trusty Elementary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Cohort 2 - 2011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Jacksonville High</a:t>
            </a:r>
          </a:p>
          <a:p>
            <a:r>
              <a:rPr lang="en-US" dirty="0" smtClean="0"/>
              <a:t>Pine Bluff Dollarway High</a:t>
            </a:r>
          </a:p>
          <a:p>
            <a:r>
              <a:rPr lang="en-US" dirty="0" smtClean="0"/>
              <a:t>Central High (Helena)</a:t>
            </a:r>
          </a:p>
          <a:p>
            <a:r>
              <a:rPr lang="en-US" dirty="0" smtClean="0"/>
              <a:t>Marvell High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</a:t>
            </a:r>
            <a:r>
              <a:rPr lang="en-US" dirty="0" smtClean="0"/>
              <a:t> urban schools</a:t>
            </a:r>
          </a:p>
          <a:p>
            <a:r>
              <a:rPr lang="en-US" dirty="0" smtClean="0"/>
              <a:t>3 rural remote</a:t>
            </a:r>
          </a:p>
          <a:p>
            <a:r>
              <a:rPr lang="en-US" dirty="0" smtClean="0"/>
              <a:t>88% of the students served by SIG grant funds are eligible for free or reduced lunch</a:t>
            </a:r>
          </a:p>
          <a:p>
            <a:r>
              <a:rPr lang="en-US" dirty="0" smtClean="0"/>
              <a:t>African-American – 77%</a:t>
            </a:r>
          </a:p>
          <a:p>
            <a:r>
              <a:rPr lang="en-US" dirty="0" smtClean="0"/>
              <a:t>Caucasian – 11%</a:t>
            </a:r>
          </a:p>
          <a:p>
            <a:r>
              <a:rPr lang="en-US" dirty="0" smtClean="0"/>
              <a:t>Hispanic – </a:t>
            </a:r>
            <a:r>
              <a:rPr lang="en-US" dirty="0"/>
              <a:t>9</a:t>
            </a:r>
            <a:r>
              <a:rPr lang="en-US" dirty="0" smtClean="0"/>
              <a:t>%</a:t>
            </a:r>
          </a:p>
          <a:p>
            <a:r>
              <a:rPr lang="en-US" dirty="0" smtClean="0"/>
              <a:t>Other – </a:t>
            </a:r>
            <a:r>
              <a:rPr lang="en-US" dirty="0"/>
              <a:t>3</a:t>
            </a:r>
            <a:r>
              <a:rPr lang="en-US" dirty="0" smtClean="0"/>
              <a:t>%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30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55183">
            <a:off x="191317" y="1250622"/>
            <a:ext cx="3810868" cy="317572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817" y="609600"/>
            <a:ext cx="3344427" cy="914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448121"/>
            <a:ext cx="6456435" cy="20817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28" y="2676561"/>
            <a:ext cx="3226138" cy="111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3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Cohort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Allocated 2.5 positions</a:t>
            </a:r>
          </a:p>
          <a:p>
            <a:r>
              <a:rPr lang="en-US" dirty="0" smtClean="0"/>
              <a:t>Late receiving funds</a:t>
            </a:r>
          </a:p>
          <a:p>
            <a:r>
              <a:rPr lang="en-US" dirty="0" smtClean="0"/>
              <a:t>Personnel not hired</a:t>
            </a:r>
          </a:p>
          <a:p>
            <a:r>
              <a:rPr lang="en-US" dirty="0" smtClean="0"/>
              <a:t>Amendment process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Cohort 2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Allocated 3.5 positions</a:t>
            </a:r>
          </a:p>
          <a:p>
            <a:r>
              <a:rPr lang="en-US" dirty="0" smtClean="0"/>
              <a:t>Funds available June</a:t>
            </a:r>
          </a:p>
          <a:p>
            <a:r>
              <a:rPr lang="en-US" dirty="0" smtClean="0"/>
              <a:t>SIG Site Directors</a:t>
            </a:r>
          </a:p>
          <a:p>
            <a:r>
              <a:rPr lang="en-US" dirty="0" smtClean="0"/>
              <a:t>Urgency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Site Director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oordinating </a:t>
            </a:r>
            <a:r>
              <a:rPr lang="en-US" dirty="0"/>
              <a:t>and </a:t>
            </a:r>
            <a:r>
              <a:rPr lang="en-US" dirty="0" smtClean="0"/>
              <a:t>provide </a:t>
            </a:r>
            <a:r>
              <a:rPr lang="en-US" dirty="0"/>
              <a:t>technical assistance to </a:t>
            </a:r>
            <a:r>
              <a:rPr lang="en-US" dirty="0" smtClean="0"/>
              <a:t>two (</a:t>
            </a:r>
            <a:r>
              <a:rPr lang="en-US" dirty="0"/>
              <a:t>2) assigned SIG </a:t>
            </a:r>
            <a:r>
              <a:rPr lang="en-US" dirty="0" smtClean="0"/>
              <a:t>schools</a:t>
            </a:r>
          </a:p>
          <a:p>
            <a:r>
              <a:rPr lang="en-US" dirty="0"/>
              <a:t>D</a:t>
            </a:r>
            <a:r>
              <a:rPr lang="en-US" dirty="0" smtClean="0"/>
              <a:t>irect </a:t>
            </a:r>
            <a:r>
              <a:rPr lang="en-US" dirty="0"/>
              <a:t>supervision of all aspects of SIG grant to include evaluation, staffing, and compliance of </a:t>
            </a:r>
            <a:r>
              <a:rPr lang="en-US" dirty="0" smtClean="0"/>
              <a:t>budget</a:t>
            </a:r>
          </a:p>
          <a:p>
            <a:r>
              <a:rPr lang="en-US" dirty="0"/>
              <a:t>D</a:t>
            </a:r>
            <a:r>
              <a:rPr lang="en-US" dirty="0" smtClean="0"/>
              <a:t>eveloping </a:t>
            </a:r>
            <a:r>
              <a:rPr lang="en-US" dirty="0"/>
              <a:t>evaluation reports from information received from the SIG schools for progress reports to the </a:t>
            </a:r>
            <a:r>
              <a:rPr lang="en-US" dirty="0" smtClean="0"/>
              <a:t>USDOE, ADE, </a:t>
            </a:r>
            <a:r>
              <a:rPr lang="en-US" dirty="0"/>
              <a:t>and local board of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Review and follow-up </a:t>
            </a:r>
            <a:r>
              <a:rPr lang="en-US" dirty="0"/>
              <a:t>on reports submitted by staff to ensure SIG </a:t>
            </a:r>
            <a:r>
              <a:rPr lang="en-US" dirty="0" smtClean="0"/>
              <a:t>compliance</a:t>
            </a:r>
          </a:p>
          <a:p>
            <a:r>
              <a:rPr lang="en-US" dirty="0"/>
              <a:t>O</a:t>
            </a:r>
            <a:r>
              <a:rPr lang="en-US" dirty="0" smtClean="0"/>
              <a:t>n-site </a:t>
            </a:r>
            <a:r>
              <a:rPr lang="en-US" dirty="0"/>
              <a:t>four (4) days a week with 5</a:t>
            </a:r>
            <a:r>
              <a:rPr lang="en-US" baseline="30000" dirty="0"/>
              <a:t>th</a:t>
            </a:r>
            <a:r>
              <a:rPr lang="en-US" dirty="0"/>
              <a:t> day in ADE office</a:t>
            </a:r>
          </a:p>
        </p:txBody>
      </p:sp>
    </p:spTree>
    <p:extLst>
      <p:ext uri="{BB962C8B-B14F-4D97-AF65-F5344CB8AC3E}">
        <p14:creationId xmlns:p14="http://schemas.microsoft.com/office/powerpoint/2010/main" val="42632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site visit during each quarter of the school year</a:t>
            </a:r>
          </a:p>
          <a:p>
            <a:r>
              <a:rPr lang="en-US" dirty="0" smtClean="0"/>
              <a:t>Protocol based on the goals and objectives developed by each school</a:t>
            </a:r>
          </a:p>
          <a:p>
            <a:r>
              <a:rPr lang="en-US" dirty="0" smtClean="0"/>
              <a:t>Monitoring team led by SIG Administrator and other ADE federal program personnel</a:t>
            </a:r>
          </a:p>
          <a:p>
            <a:r>
              <a:rPr lang="en-US" dirty="0" smtClean="0"/>
              <a:t>Meet with school principal and leadership team</a:t>
            </a:r>
          </a:p>
          <a:p>
            <a:r>
              <a:rPr lang="en-US" dirty="0" smtClean="0"/>
              <a:t>Review assurances (leading indicators)</a:t>
            </a:r>
          </a:p>
          <a:p>
            <a:r>
              <a:rPr lang="en-US" dirty="0" smtClean="0"/>
              <a:t>Gather data and documents pertaining to progress in meeting the goals and indicators of the grant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all elements of the selected model</a:t>
            </a:r>
          </a:p>
          <a:p>
            <a:r>
              <a:rPr lang="en-US" dirty="0" smtClean="0"/>
              <a:t>Effectiveness of instruction</a:t>
            </a:r>
          </a:p>
          <a:p>
            <a:r>
              <a:rPr lang="en-US" dirty="0" smtClean="0"/>
              <a:t>Feedback from students, teachers, parents and school leadership (Evaluation piece)</a:t>
            </a:r>
          </a:p>
          <a:p>
            <a:r>
              <a:rPr lang="en-US" dirty="0" smtClean="0"/>
              <a:t>Progress toward working with external provider</a:t>
            </a:r>
          </a:p>
          <a:p>
            <a:r>
              <a:rPr lang="en-US" dirty="0" smtClean="0"/>
              <a:t>Progress toward leading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615</TotalTime>
  <Words>401</Words>
  <Application>Microsoft Office PowerPoint</Application>
  <PresentationFormat>On-screen Show (4:3)</PresentationFormat>
  <Paragraphs>93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Federal Programs Unit</vt:lpstr>
      <vt:lpstr>SIG Eligible Schools</vt:lpstr>
      <vt:lpstr>SIG Recipients</vt:lpstr>
      <vt:lpstr>Demographics</vt:lpstr>
      <vt:lpstr>Tools</vt:lpstr>
      <vt:lpstr>Lessons Learned </vt:lpstr>
      <vt:lpstr>SIG Site Director</vt:lpstr>
      <vt:lpstr>Monitoring</vt:lpstr>
      <vt:lpstr>Renewal Process</vt:lpstr>
      <vt:lpstr>Grant Removal</vt:lpstr>
      <vt:lpstr>Contact </vt:lpstr>
    </vt:vector>
  </TitlesOfParts>
  <Company>Arkansas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Programs Unit</dc:title>
  <dc:creator>Kyron Jones</dc:creator>
  <cp:lastModifiedBy>Nina de las Alas</cp:lastModifiedBy>
  <cp:revision>22</cp:revision>
  <dcterms:created xsi:type="dcterms:W3CDTF">2012-04-06T13:37:54Z</dcterms:created>
  <dcterms:modified xsi:type="dcterms:W3CDTF">2012-04-13T15:27:24Z</dcterms:modified>
</cp:coreProperties>
</file>