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1"/>
  </p:notesMasterIdLst>
  <p:sldIdLst>
    <p:sldId id="259" r:id="rId2"/>
    <p:sldId id="261" r:id="rId3"/>
    <p:sldId id="262" r:id="rId4"/>
    <p:sldId id="266" r:id="rId5"/>
    <p:sldId id="267" r:id="rId6"/>
    <p:sldId id="268" r:id="rId7"/>
    <p:sldId id="279" r:id="rId8"/>
    <p:sldId id="278" r:id="rId9"/>
    <p:sldId id="280" r:id="rId10"/>
    <p:sldId id="269" r:id="rId11"/>
    <p:sldId id="270" r:id="rId12"/>
    <p:sldId id="283" r:id="rId13"/>
    <p:sldId id="271" r:id="rId14"/>
    <p:sldId id="272" r:id="rId15"/>
    <p:sldId id="273" r:id="rId16"/>
    <p:sldId id="274" r:id="rId17"/>
    <p:sldId id="275" r:id="rId18"/>
    <p:sldId id="276" r:id="rId19"/>
    <p:sldId id="284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61465" autoAdjust="0"/>
  </p:normalViewPr>
  <p:slideViewPr>
    <p:cSldViewPr>
      <p:cViewPr>
        <p:scale>
          <a:sx n="56" d="100"/>
          <a:sy n="56" d="100"/>
        </p:scale>
        <p:origin x="-1733" y="-71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B260800-A9F5-4D57-A9C5-89D73D487464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BC95AB6-AE95-4417-914A-4704D9476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028FDC-FCED-494A-A679-01AE5D6E3234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869483-D081-4ABB-8B41-BA0C330F75AA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855138-B1A6-4CB6-A34D-8F2CF426885E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F84805-8169-4A72-BDBA-57EEE1E918B8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67D334-9D0B-4420-AE9E-7A59DA428D7A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58DF95-0BF9-4474-B348-76FA48816820}" type="slidenum">
              <a:rPr lang="en-US" smtClean="0"/>
              <a:pPr eaLnBrk="1" hangingPunct="1"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58DF95-0BF9-4474-B348-76FA48816820}" type="slidenum">
              <a:rPr lang="en-US" smtClean="0"/>
              <a:pPr eaLnBrk="1" hangingPunct="1"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7B4AB3-A0A7-48CB-8FF3-4B037D918C92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D93F48-DCAD-4CF6-98F3-AFD7A01747F8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6F214-0A9C-4680-9635-E6D75D889E4C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1E44F7-F4DB-46CA-9D4D-B4969D09B8E7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8B2BAD-5E77-4EF7-95C7-F7D4B1BE460A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en-US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E86F73-6A6F-494E-8639-EB28AFBD604B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DD2749-F579-414A-ABC3-5D2FED94EB58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8A4D59-DCE6-4492-8124-3729495CEC46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D5048-15C5-4F2A-865B-082C15EDCA62}" type="datetimeFigureOut">
              <a:rPr lang="en-US"/>
              <a:pPr>
                <a:defRPr/>
              </a:pPr>
              <a:t>2/15/2012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9DAE1-E1FB-47A4-B74D-82AD6244AB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985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AF946-8C3F-4108-A2B4-D21F96731896}" type="datetimeFigureOut">
              <a:rPr lang="en-US"/>
              <a:pPr>
                <a:defRPr/>
              </a:pPr>
              <a:t>2/15/2012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93DE2-548F-4A15-966E-9C0B366F6E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09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528E1-6346-4F94-9DCE-62C13D5A7D64}" type="datetimeFigureOut">
              <a:rPr lang="en-US"/>
              <a:pPr>
                <a:defRPr/>
              </a:pPr>
              <a:t>2/15/2012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730CD-E4B7-41BA-A8F3-E859593498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3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65FA9-ED98-4C35-AF83-15C52390AFA5}" type="datetimeFigureOut">
              <a:rPr lang="en-US"/>
              <a:pPr>
                <a:defRPr/>
              </a:pPr>
              <a:t>2/15/2012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0A248-A21E-48CF-83D9-F651E7341E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223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4BF02-D146-47CF-926D-B3D8AE8615E7}" type="datetimeFigureOut">
              <a:rPr lang="en-US"/>
              <a:pPr>
                <a:defRPr/>
              </a:pPr>
              <a:t>2/15/2012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3E849-BC3F-41BE-AF95-255BD389B8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06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EDF77-BE93-4B0B-A3BB-69F1698184C3}" type="datetimeFigureOut">
              <a:rPr lang="en-US"/>
              <a:pPr>
                <a:defRPr/>
              </a:pPr>
              <a:t>2/15/2012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C6A81-F558-40FD-9753-27C5D95903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006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1B26F-E528-4727-B6F7-B609F78CEDDF}" type="datetimeFigureOut">
              <a:rPr lang="en-US"/>
              <a:pPr>
                <a:defRPr/>
              </a:pPr>
              <a:t>2/15/2012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12E95-36E5-4440-BAF8-C4E686BBB7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1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5F247-9362-45CB-8DDE-A1E2C18B1FD0}" type="datetimeFigureOut">
              <a:rPr lang="en-US"/>
              <a:pPr>
                <a:defRPr/>
              </a:pPr>
              <a:t>2/15/2012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3B716-1568-428A-B7DB-FC19B35115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858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6DD1-FC53-4373-9686-3B985EC28DB8}" type="datetimeFigureOut">
              <a:rPr lang="en-US"/>
              <a:pPr>
                <a:defRPr/>
              </a:pPr>
              <a:t>2/15/2012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4A78E-3D83-49B7-BA7B-71C8EDFA39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81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0E7E3-4DAD-46E5-B74E-4CEAE2317417}" type="datetimeFigureOut">
              <a:rPr lang="en-US"/>
              <a:pPr>
                <a:defRPr/>
              </a:pPr>
              <a:t>2/15/2012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E1EAF-2742-4D39-A57A-B5DFA4C0D9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073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A3E81-095E-43F7-9FA3-C7EA71B98166}" type="datetimeFigureOut">
              <a:rPr lang="en-US"/>
              <a:pPr>
                <a:defRPr/>
              </a:pPr>
              <a:t>2/15/2012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D0C60-BDAD-44F4-88BC-C3DD81D6AF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484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CB293D-8EED-43DD-A0A6-DE02FC33B40E}" type="datetimeFigureOut">
              <a:rPr lang="en-US"/>
              <a:pPr>
                <a:defRPr/>
              </a:pPr>
              <a:t>2/15/2012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C57185-81E8-40DB-8666-E9BC0185D9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ary_colvin@sde.state.ok.u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mailto:gbstaples@okcps.org" TargetMode="External"/><Relationship Id="rId4" Type="http://schemas.openxmlformats.org/officeDocument/2006/relationships/hyperlink" Target="mailto:Gina.Scroggins@sde.ok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OK School Turnaround 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Direction, New reforms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311275"/>
            <a:ext cx="8229600" cy="4525963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Reorganization of Agency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Legislative Support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/>
              <a:t>A-F Grading System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/>
              <a:t>Teacher/Leader Effectiveness</a:t>
            </a:r>
          </a:p>
          <a:p>
            <a:pPr marL="342900" lvl="1" indent="-3429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Common Core State Standards</a:t>
            </a:r>
          </a:p>
          <a:p>
            <a:pPr marL="342900" lvl="1" indent="-3429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Additional SIG Support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/>
              <a:t>Content Area Specialists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/>
              <a:t>PBIS/RtI Specialists</a:t>
            </a:r>
          </a:p>
        </p:txBody>
      </p:sp>
      <p:pic>
        <p:nvPicPr>
          <p:cNvPr id="12292" name="Picture 3" descr="OK School Turnaround Botto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6600"/>
            <a:ext cx="9144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ESEA Flexibility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Priority and Focus Schools</a:t>
            </a:r>
          </a:p>
          <a:p>
            <a:pPr lvl="1" eaLnBrk="1" hangingPunct="1"/>
            <a:r>
              <a:rPr lang="en-US" smtClean="0"/>
              <a:t>Menu of Interventions</a:t>
            </a:r>
          </a:p>
          <a:p>
            <a:pPr lvl="1" eaLnBrk="1" hangingPunct="1"/>
            <a:r>
              <a:rPr lang="en-US" smtClean="0"/>
              <a:t>C³Schools</a:t>
            </a:r>
          </a:p>
          <a:p>
            <a:pPr eaLnBrk="1" hangingPunct="1"/>
            <a:r>
              <a:rPr lang="en-US" smtClean="0"/>
              <a:t>Funding and Sustainability</a:t>
            </a:r>
          </a:p>
          <a:p>
            <a:pPr lvl="1" eaLnBrk="1" hangingPunct="1"/>
            <a:r>
              <a:rPr lang="en-US" smtClean="0"/>
              <a:t>Up to 20% of Title I, Part A</a:t>
            </a:r>
          </a:p>
          <a:p>
            <a:pPr lvl="1" eaLnBrk="1" hangingPunct="1"/>
            <a:r>
              <a:rPr lang="en-US" smtClean="0"/>
              <a:t>1003(a) and 1003(g)</a:t>
            </a:r>
          </a:p>
        </p:txBody>
      </p:sp>
      <p:pic>
        <p:nvPicPr>
          <p:cNvPr id="13316" name="Picture 3" descr="OK School Turnaround Botto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6600"/>
            <a:ext cx="9144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Turnaround Principles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sz="2400" smtClean="0"/>
              <a:t>Providing strong Leadership</a:t>
            </a:r>
          </a:p>
          <a:p>
            <a:r>
              <a:rPr lang="en-US" sz="2400" smtClean="0"/>
              <a:t>Ensuring teachers are effective and able to improve instruction</a:t>
            </a:r>
          </a:p>
          <a:p>
            <a:r>
              <a:rPr lang="en-US" sz="2400" smtClean="0"/>
              <a:t>Redesigning the school day, week, or year</a:t>
            </a:r>
          </a:p>
          <a:p>
            <a:r>
              <a:rPr lang="en-US" sz="2400" smtClean="0"/>
              <a:t>Strengthening the school’s instructional program</a:t>
            </a:r>
          </a:p>
          <a:p>
            <a:r>
              <a:rPr lang="en-US" sz="2400" smtClean="0"/>
              <a:t>Using data to inform instruction and for continuous improvement, including by providing time for collaboration on the use of data</a:t>
            </a:r>
          </a:p>
          <a:p>
            <a:r>
              <a:rPr lang="en-US" sz="2400" smtClean="0"/>
              <a:t>Establishing a school environment that improves school safety</a:t>
            </a:r>
          </a:p>
          <a:p>
            <a:r>
              <a:rPr lang="en-US" sz="2400" smtClean="0"/>
              <a:t>Providing ongoing mechanisms for family and community engagement</a:t>
            </a:r>
          </a:p>
          <a:p>
            <a:pPr eaLnBrk="1" hangingPunct="1"/>
            <a:endParaRPr lang="en-US" sz="2400" smtClean="0"/>
          </a:p>
        </p:txBody>
      </p:sp>
      <p:pic>
        <p:nvPicPr>
          <p:cNvPr id="14340" name="Picture 3" descr="OK School Turnaround Botto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6600"/>
            <a:ext cx="9144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Successes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Teacher Effectiveness</a:t>
            </a:r>
          </a:p>
          <a:p>
            <a:pPr eaLnBrk="1" hangingPunct="1"/>
            <a:r>
              <a:rPr lang="en-US" smtClean="0"/>
              <a:t>Ongoing Professional Development</a:t>
            </a:r>
          </a:p>
          <a:p>
            <a:pPr eaLnBrk="1" hangingPunct="1"/>
            <a:r>
              <a:rPr lang="en-US" smtClean="0"/>
              <a:t>Strategic Personnel</a:t>
            </a:r>
          </a:p>
          <a:p>
            <a:pPr eaLnBrk="1" hangingPunct="1"/>
            <a:r>
              <a:rPr lang="en-US" smtClean="0"/>
              <a:t>Protected Collaboration Time</a:t>
            </a:r>
          </a:p>
          <a:p>
            <a:pPr eaLnBrk="1" hangingPunct="1"/>
            <a:r>
              <a:rPr lang="en-US" smtClean="0"/>
              <a:t>Data Reviews</a:t>
            </a:r>
          </a:p>
        </p:txBody>
      </p:sp>
      <p:pic>
        <p:nvPicPr>
          <p:cNvPr id="15364" name="Picture 3" descr="OK School Turnaround Botto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6600"/>
            <a:ext cx="9144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Challenges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Levels of Local Educational Agency Participation</a:t>
            </a:r>
          </a:p>
          <a:p>
            <a:pPr eaLnBrk="1" hangingPunct="1"/>
            <a:r>
              <a:rPr lang="en-US" smtClean="0"/>
              <a:t>Removing Barriers</a:t>
            </a:r>
          </a:p>
          <a:p>
            <a:pPr lvl="1" eaLnBrk="1" hangingPunct="1"/>
            <a:r>
              <a:rPr lang="en-US" smtClean="0"/>
              <a:t>Human Capital</a:t>
            </a:r>
          </a:p>
          <a:p>
            <a:pPr lvl="1" eaLnBrk="1" hangingPunct="1"/>
            <a:r>
              <a:rPr lang="en-US" smtClean="0"/>
              <a:t>Technology</a:t>
            </a:r>
          </a:p>
        </p:txBody>
      </p:sp>
      <p:pic>
        <p:nvPicPr>
          <p:cNvPr id="16388" name="Picture 3" descr="OK School Turnaround Botto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6600"/>
            <a:ext cx="9144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Douglass Middle School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 Information</a:t>
            </a:r>
          </a:p>
        </p:txBody>
      </p:sp>
      <p:pic>
        <p:nvPicPr>
          <p:cNvPr id="17412" name="Picture 3" descr="OK School Turnaround Bott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6600"/>
            <a:ext cx="9144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Douglass Middle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Successes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LELAH (Learning, Engagement, Literacy, Academic Vocabulary, Homework)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Teacher Leader Evaluation System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/>
              <a:t>External Providers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8436" name="Picture 3" descr="OK School Turnaround Bott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6600"/>
            <a:ext cx="9144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Douglass Middle School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Challenges</a:t>
            </a:r>
          </a:p>
          <a:p>
            <a:pPr lvl="1" eaLnBrk="1" hangingPunct="1"/>
            <a:r>
              <a:rPr lang="en-US" smtClean="0"/>
              <a:t>External Providers</a:t>
            </a:r>
          </a:p>
          <a:p>
            <a:pPr lvl="1" eaLnBrk="1" hangingPunct="1"/>
            <a:r>
              <a:rPr lang="en-US" smtClean="0"/>
              <a:t>Teachers Effectiveness</a:t>
            </a:r>
          </a:p>
          <a:p>
            <a:pPr lvl="1" eaLnBrk="1" hangingPunct="1"/>
            <a:r>
              <a:rPr lang="en-US" smtClean="0"/>
              <a:t>Feeder Patterns</a:t>
            </a:r>
          </a:p>
        </p:txBody>
      </p:sp>
      <p:pic>
        <p:nvPicPr>
          <p:cNvPr id="19460" name="Picture 3" descr="OK School Turnaround Bott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6600"/>
            <a:ext cx="9144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Douglass Middle School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Moving Forward</a:t>
            </a:r>
          </a:p>
          <a:p>
            <a:pPr lvl="1" eaLnBrk="1" hangingPunct="1"/>
            <a:r>
              <a:rPr lang="en-US" dirty="0" smtClean="0"/>
              <a:t>Sustainability</a:t>
            </a:r>
            <a:endParaRPr lang="en-US" dirty="0" smtClean="0"/>
          </a:p>
          <a:p>
            <a:pPr lvl="1" eaLnBrk="1" hangingPunct="1"/>
            <a:r>
              <a:rPr lang="en-US" dirty="0" smtClean="0"/>
              <a:t>The Douglass Way</a:t>
            </a:r>
          </a:p>
        </p:txBody>
      </p:sp>
      <p:pic>
        <p:nvPicPr>
          <p:cNvPr id="20484" name="Picture 3" descr="OK School Turnaround Botto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6600"/>
            <a:ext cx="9144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Questions?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724400"/>
          </a:xfrm>
        </p:spPr>
        <p:txBody>
          <a:bodyPr/>
          <a:lstStyle/>
          <a:p>
            <a:pPr eaLnBrk="1" hangingPunct="1"/>
            <a:r>
              <a:rPr lang="en-US" b="1" dirty="0" smtClean="0"/>
              <a:t>Mary Colvin</a:t>
            </a:r>
            <a:r>
              <a:rPr lang="en-US" sz="2400" b="1" dirty="0" smtClean="0"/>
              <a:t> </a:t>
            </a:r>
            <a:r>
              <a:rPr lang="en-US" sz="2400" dirty="0" smtClean="0"/>
              <a:t>– Executive Director</a:t>
            </a:r>
          </a:p>
          <a:p>
            <a:pPr marL="400050" lvl="1" indent="0" eaLnBrk="1" hangingPunct="1">
              <a:buNone/>
            </a:pPr>
            <a:r>
              <a:rPr lang="en-US" sz="2400" dirty="0" smtClean="0"/>
              <a:t>School Improvement/School Support</a:t>
            </a:r>
          </a:p>
          <a:p>
            <a:pPr marL="400050" lvl="1" indent="0" eaLnBrk="1" hangingPunct="1">
              <a:buNone/>
            </a:pPr>
            <a:r>
              <a:rPr lang="en-US" dirty="0" smtClean="0">
                <a:hlinkClick r:id="rId3"/>
              </a:rPr>
              <a:t>mary_colvin@sde.state.ok.us</a:t>
            </a:r>
            <a:endParaRPr lang="en-US" dirty="0" smtClean="0"/>
          </a:p>
          <a:p>
            <a:pPr eaLnBrk="1" hangingPunct="1"/>
            <a:r>
              <a:rPr lang="en-US" b="1" dirty="0" smtClean="0"/>
              <a:t>Gina Scroggins</a:t>
            </a:r>
            <a:r>
              <a:rPr lang="en-US" sz="2400" b="1" dirty="0" smtClean="0"/>
              <a:t> </a:t>
            </a:r>
            <a:r>
              <a:rPr lang="en-US" sz="2400" dirty="0" smtClean="0"/>
              <a:t>– Director</a:t>
            </a:r>
          </a:p>
          <a:p>
            <a:pPr marL="400050" lvl="1" indent="0" eaLnBrk="1" hangingPunct="1">
              <a:buNone/>
            </a:pPr>
            <a:r>
              <a:rPr lang="en-US" sz="2400" dirty="0" smtClean="0"/>
              <a:t>SIG Turnaround Office</a:t>
            </a:r>
          </a:p>
          <a:p>
            <a:pPr marL="400050" lvl="1" indent="0" eaLnBrk="1" hangingPunct="1">
              <a:buNone/>
            </a:pPr>
            <a:r>
              <a:rPr lang="en-US" dirty="0" smtClean="0">
                <a:hlinkClick r:id="rId4"/>
              </a:rPr>
              <a:t>Gina.Scroggins@sde.ok.gov</a:t>
            </a:r>
            <a:endParaRPr lang="en-US" dirty="0" smtClean="0"/>
          </a:p>
          <a:p>
            <a:pPr eaLnBrk="1" hangingPunct="1"/>
            <a:r>
              <a:rPr lang="en-US" b="1" dirty="0" smtClean="0"/>
              <a:t>Brian Staples</a:t>
            </a:r>
            <a:r>
              <a:rPr lang="en-US" sz="2400" dirty="0" smtClean="0"/>
              <a:t> – Principal</a:t>
            </a:r>
          </a:p>
          <a:p>
            <a:pPr marL="400050" lvl="1" indent="0" eaLnBrk="1" hangingPunct="1">
              <a:buNone/>
            </a:pPr>
            <a:r>
              <a:rPr lang="en-US" sz="2400" dirty="0" smtClean="0"/>
              <a:t>Frederick A. Douglass Middle/High School</a:t>
            </a:r>
          </a:p>
          <a:p>
            <a:pPr marL="400050" lvl="1" indent="0" eaLnBrk="1" hangingPunct="1">
              <a:buNone/>
            </a:pPr>
            <a:r>
              <a:rPr lang="en-US" dirty="0" smtClean="0">
                <a:hlinkClick r:id="rId5"/>
              </a:rPr>
              <a:t>gbstaples@okcps.org</a:t>
            </a:r>
            <a:endParaRPr lang="en-US" dirty="0" smtClean="0"/>
          </a:p>
        </p:txBody>
      </p:sp>
      <p:pic>
        <p:nvPicPr>
          <p:cNvPr id="20484" name="Picture 3" descr="OK School Turnaround Bottom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6600"/>
            <a:ext cx="9144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62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OKLAHOMA SIG SCHOOLS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State Profile</a:t>
            </a:r>
          </a:p>
          <a:p>
            <a:pPr lvl="1" eaLnBrk="1" hangingPunct="1"/>
            <a:r>
              <a:rPr lang="en-US" smtClean="0"/>
              <a:t>Cohort 1 Tier I SIG Schools: </a:t>
            </a:r>
            <a:r>
              <a:rPr lang="en-US" b="1" smtClean="0"/>
              <a:t>8</a:t>
            </a:r>
          </a:p>
          <a:p>
            <a:pPr lvl="1" eaLnBrk="1" hangingPunct="1"/>
            <a:r>
              <a:rPr lang="en-US" smtClean="0"/>
              <a:t>Cohort 2 Tier I and II SIG Schools: </a:t>
            </a:r>
            <a:r>
              <a:rPr lang="en-US" b="1" smtClean="0"/>
              <a:t>3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Total SIG Schools: </a:t>
            </a:r>
            <a:r>
              <a:rPr lang="en-US" b="1" smtClean="0"/>
              <a:t>11</a:t>
            </a:r>
          </a:p>
          <a:p>
            <a:pPr eaLnBrk="1" hangingPunct="1"/>
            <a:r>
              <a:rPr lang="en-US" smtClean="0"/>
              <a:t>Total Funding Awards</a:t>
            </a:r>
          </a:p>
          <a:p>
            <a:pPr lvl="1" eaLnBrk="1" hangingPunct="1"/>
            <a:r>
              <a:rPr lang="en-US" smtClean="0"/>
              <a:t>Cohort I:  </a:t>
            </a:r>
            <a:r>
              <a:rPr lang="en-US" b="1" smtClean="0"/>
              <a:t>$36,910,256.47</a:t>
            </a:r>
            <a:r>
              <a:rPr lang="en-US" smtClean="0"/>
              <a:t> 	</a:t>
            </a:r>
          </a:p>
          <a:p>
            <a:pPr lvl="1" eaLnBrk="1" hangingPunct="1"/>
            <a:r>
              <a:rPr lang="en-US" smtClean="0"/>
              <a:t>Cohort II: </a:t>
            </a:r>
            <a:r>
              <a:rPr lang="en-US" b="1" smtClean="0"/>
              <a:t>$17,043,499.00</a:t>
            </a:r>
          </a:p>
        </p:txBody>
      </p:sp>
      <p:pic>
        <p:nvPicPr>
          <p:cNvPr id="4100" name="Picture 3" descr="OK School Turnaround Botto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6600"/>
            <a:ext cx="9144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04800" y="323850"/>
            <a:ext cx="8686800" cy="838200"/>
          </a:xfrm>
        </p:spPr>
        <p:txBody>
          <a:bodyPr/>
          <a:lstStyle/>
          <a:p>
            <a:pPr eaLnBrk="1" hangingPunct="1"/>
            <a:r>
              <a:rPr lang="en-US" u="sng" smtClean="0"/>
              <a:t>Oklahoma City Public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6482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500" dirty="0" smtClean="0"/>
              <a:t>Cohort I Tier I SIG Schools: </a:t>
            </a:r>
            <a:r>
              <a:rPr lang="en-US" sz="3500" b="1" dirty="0" smtClean="0"/>
              <a:t>1 High School, 1 Middle Schools and 1 Elementary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500" dirty="0" smtClean="0"/>
              <a:t>Cohort II Tier I and II SIG Schools: </a:t>
            </a:r>
            <a:r>
              <a:rPr lang="en-US" sz="3500" b="1" dirty="0" smtClean="0"/>
              <a:t>1 Middle and 1 High School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500" dirty="0" smtClean="0"/>
              <a:t>     (1 Turnaround Model and 4 Transformation Models)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Total # of Students Served:  </a:t>
            </a:r>
            <a:r>
              <a:rPr lang="en-US" b="1" dirty="0" smtClean="0"/>
              <a:t>2629</a:t>
            </a:r>
          </a:p>
          <a:p>
            <a:pPr lvl="1" eaLnBrk="1" fontAlgn="auto" hangingPunct="1"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sz="3200" dirty="0" smtClean="0"/>
              <a:t>Black:  </a:t>
            </a:r>
            <a:r>
              <a:rPr lang="en-US" sz="3200" b="1" dirty="0" smtClean="0"/>
              <a:t>946</a:t>
            </a:r>
            <a:r>
              <a:rPr lang="en-US" sz="3200" dirty="0" smtClean="0"/>
              <a:t>	  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Asian:  </a:t>
            </a:r>
            <a:r>
              <a:rPr lang="en-US" sz="3200" b="1" dirty="0" smtClean="0"/>
              <a:t>29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Caucasian:  </a:t>
            </a:r>
            <a:r>
              <a:rPr lang="en-US" sz="3200" b="1" dirty="0" smtClean="0"/>
              <a:t>308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Hispanic:  </a:t>
            </a:r>
            <a:r>
              <a:rPr lang="en-US" sz="3200" b="1" dirty="0" smtClean="0"/>
              <a:t>1193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American Indian: </a:t>
            </a:r>
            <a:r>
              <a:rPr lang="en-US" sz="3200" b="1" dirty="0" smtClean="0"/>
              <a:t>153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Other:  </a:t>
            </a:r>
            <a:r>
              <a:rPr lang="en-US" sz="3200" b="1" dirty="0" smtClean="0"/>
              <a:t>0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Economically Disadvantaged:  </a:t>
            </a:r>
            <a:r>
              <a:rPr lang="en-US" sz="3200" b="1" dirty="0" smtClean="0"/>
              <a:t>2395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English Language Learners:  </a:t>
            </a:r>
            <a:r>
              <a:rPr lang="en-US" sz="3200" b="1" dirty="0" smtClean="0"/>
              <a:t>573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IEP:  </a:t>
            </a:r>
            <a:r>
              <a:rPr lang="en-US" sz="3200" b="1" dirty="0" smtClean="0"/>
              <a:t>419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</p:txBody>
      </p:sp>
      <p:pic>
        <p:nvPicPr>
          <p:cNvPr id="5124" name="Picture 3" descr="OK School Turnaround Botto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6600"/>
            <a:ext cx="9144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04800" y="271463"/>
            <a:ext cx="8686800" cy="838200"/>
          </a:xfrm>
        </p:spPr>
        <p:txBody>
          <a:bodyPr/>
          <a:lstStyle/>
          <a:p>
            <a:pPr eaLnBrk="1" hangingPunct="1"/>
            <a:r>
              <a:rPr lang="en-US" u="sng" smtClean="0"/>
              <a:t>Tulsa Public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6482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Cohort I Tier I SIG Schools: </a:t>
            </a:r>
            <a:r>
              <a:rPr lang="en-US" b="1" dirty="0" smtClean="0"/>
              <a:t>4 High Schools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     (Transformation Model)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Total Students:  </a:t>
            </a:r>
            <a:r>
              <a:rPr lang="en-US" b="1" dirty="0" smtClean="0"/>
              <a:t>3,175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Black:  </a:t>
            </a:r>
            <a:r>
              <a:rPr lang="en-US" b="1" dirty="0" smtClean="0"/>
              <a:t>1055</a:t>
            </a:r>
            <a:r>
              <a:rPr lang="en-US" dirty="0" smtClean="0"/>
              <a:t>	  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Asian:  </a:t>
            </a:r>
            <a:r>
              <a:rPr lang="en-US" b="1" dirty="0" smtClean="0"/>
              <a:t>68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Caucasian:  </a:t>
            </a:r>
            <a:r>
              <a:rPr lang="en-US" b="1" dirty="0" smtClean="0"/>
              <a:t>702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Hispanic:  </a:t>
            </a:r>
            <a:r>
              <a:rPr lang="en-US" b="1" dirty="0" smtClean="0"/>
              <a:t>977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American Indian:  </a:t>
            </a:r>
            <a:r>
              <a:rPr lang="en-US" b="1" dirty="0" smtClean="0"/>
              <a:t>281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Other:  </a:t>
            </a:r>
            <a:r>
              <a:rPr lang="en-US" b="1" dirty="0" smtClean="0"/>
              <a:t>92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Economically </a:t>
            </a:r>
            <a:r>
              <a:rPr lang="en-US" dirty="0" smtClean="0"/>
              <a:t>Disadvantaged:  </a:t>
            </a:r>
            <a:r>
              <a:rPr lang="en-US" b="1" dirty="0" smtClean="0"/>
              <a:t>3,172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English Language Learners:  </a:t>
            </a:r>
            <a:r>
              <a:rPr lang="en-US" b="1" dirty="0" smtClean="0"/>
              <a:t>426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IEP:  </a:t>
            </a:r>
            <a:r>
              <a:rPr lang="en-US" b="1" dirty="0" smtClean="0"/>
              <a:t>752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</p:txBody>
      </p:sp>
      <p:pic>
        <p:nvPicPr>
          <p:cNvPr id="6148" name="Picture 3" descr="OK School Turnaround Botto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04800" y="296863"/>
            <a:ext cx="8686800" cy="838200"/>
          </a:xfrm>
        </p:spPr>
        <p:txBody>
          <a:bodyPr/>
          <a:lstStyle/>
          <a:p>
            <a:pPr eaLnBrk="1" hangingPunct="1"/>
            <a:r>
              <a:rPr lang="en-US" u="sng" smtClean="0"/>
              <a:t>Crutcho Public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7244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Cohort I Tier I SIG School: </a:t>
            </a:r>
            <a:r>
              <a:rPr lang="en-US" b="1" dirty="0" smtClean="0"/>
              <a:t>1 K-8 school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     (Transformation Model)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Total Students:  </a:t>
            </a:r>
            <a:r>
              <a:rPr lang="en-US" b="1" dirty="0" smtClean="0"/>
              <a:t>301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Black:  </a:t>
            </a:r>
            <a:r>
              <a:rPr lang="en-US" b="1" dirty="0" smtClean="0"/>
              <a:t>185</a:t>
            </a:r>
            <a:r>
              <a:rPr lang="en-US" dirty="0" smtClean="0"/>
              <a:t>	  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Asian:  </a:t>
            </a:r>
            <a:r>
              <a:rPr lang="en-US" b="1" dirty="0" smtClean="0"/>
              <a:t>0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Caucasian:  </a:t>
            </a:r>
            <a:r>
              <a:rPr lang="en-US" b="1" dirty="0" smtClean="0"/>
              <a:t>66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Hispanic:  </a:t>
            </a:r>
            <a:r>
              <a:rPr lang="en-US" b="1" dirty="0" smtClean="0"/>
              <a:t>19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American Indian: </a:t>
            </a:r>
            <a:r>
              <a:rPr lang="en-US" b="1" dirty="0" smtClean="0"/>
              <a:t>5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Other:  </a:t>
            </a:r>
            <a:r>
              <a:rPr lang="en-US" b="1" dirty="0" smtClean="0"/>
              <a:t>26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Economically Disadvantaged :  </a:t>
            </a:r>
            <a:r>
              <a:rPr lang="en-US" b="1" dirty="0" smtClean="0"/>
              <a:t>286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English Language Learners:  </a:t>
            </a:r>
            <a:r>
              <a:rPr lang="en-US" b="1" dirty="0" smtClean="0"/>
              <a:t>4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IEP:  </a:t>
            </a:r>
            <a:r>
              <a:rPr lang="en-US" b="1" dirty="0" smtClean="0"/>
              <a:t>69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</p:txBody>
      </p:sp>
      <p:pic>
        <p:nvPicPr>
          <p:cNvPr id="7172" name="Picture 3" descr="OK School Turnaround Botto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6600"/>
            <a:ext cx="9144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04800" y="296863"/>
            <a:ext cx="8686800" cy="838200"/>
          </a:xfrm>
        </p:spPr>
        <p:txBody>
          <a:bodyPr/>
          <a:lstStyle/>
          <a:p>
            <a:pPr eaLnBrk="1" hangingPunct="1"/>
            <a:r>
              <a:rPr lang="en-US" u="sng" smtClean="0"/>
              <a:t>Justice Alma SeeWorth Academy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6482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Cohort 2 Tier I SIG School: </a:t>
            </a:r>
            <a:r>
              <a:rPr lang="en-US" b="1" dirty="0" smtClean="0"/>
              <a:t>1 Academy Grades 3-12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 smtClean="0"/>
              <a:t>     </a:t>
            </a:r>
            <a:r>
              <a:rPr lang="en-US" dirty="0" smtClean="0"/>
              <a:t>(Transformation Model)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Total Students: </a:t>
            </a:r>
            <a:r>
              <a:rPr lang="en-US" b="1" dirty="0" smtClean="0"/>
              <a:t>664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Black:  </a:t>
            </a:r>
            <a:r>
              <a:rPr lang="en-US" b="1" dirty="0" smtClean="0"/>
              <a:t>459 </a:t>
            </a:r>
            <a:endParaRPr lang="en-US" b="1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Asian:  </a:t>
            </a:r>
            <a:r>
              <a:rPr lang="en-US" b="1" dirty="0" smtClean="0"/>
              <a:t>0</a:t>
            </a:r>
            <a:endParaRPr lang="en-US" b="1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Caucasian:  </a:t>
            </a:r>
            <a:r>
              <a:rPr lang="en-US" b="1" dirty="0" smtClean="0"/>
              <a:t>54</a:t>
            </a:r>
            <a:endParaRPr lang="en-US" b="1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Hispanic:  </a:t>
            </a:r>
            <a:r>
              <a:rPr lang="en-US" b="1" dirty="0" smtClean="0"/>
              <a:t>85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American Indian: </a:t>
            </a:r>
            <a:r>
              <a:rPr lang="en-US" b="1" dirty="0" smtClean="0"/>
              <a:t>0</a:t>
            </a:r>
            <a:endParaRPr lang="en-US" b="1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Other:  </a:t>
            </a:r>
            <a:r>
              <a:rPr lang="en-US" b="1" dirty="0" smtClean="0"/>
              <a:t>66</a:t>
            </a:r>
            <a:endParaRPr lang="en-US" b="1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Economically Disadvantaged :  </a:t>
            </a:r>
            <a:r>
              <a:rPr lang="en-US" b="1" dirty="0" smtClean="0"/>
              <a:t>639</a:t>
            </a:r>
            <a:endParaRPr lang="en-US" b="1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English Language Learners</a:t>
            </a:r>
            <a:r>
              <a:rPr lang="en-US" dirty="0" smtClean="0"/>
              <a:t>: </a:t>
            </a:r>
            <a:r>
              <a:rPr lang="en-US" b="1" dirty="0" smtClean="0"/>
              <a:t>87</a:t>
            </a:r>
            <a:endParaRPr lang="en-US" b="1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IEP:  </a:t>
            </a:r>
            <a:r>
              <a:rPr lang="en-US" b="1" dirty="0" smtClean="0"/>
              <a:t>205</a:t>
            </a:r>
            <a:endParaRPr lang="en-US" b="1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</p:txBody>
      </p:sp>
      <p:pic>
        <p:nvPicPr>
          <p:cNvPr id="8196" name="Picture 3" descr="OK School Turnaround Botto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6600"/>
            <a:ext cx="9144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04800" y="296863"/>
            <a:ext cx="8686800" cy="838200"/>
          </a:xfrm>
        </p:spPr>
        <p:txBody>
          <a:bodyPr/>
          <a:lstStyle/>
          <a:p>
            <a:pPr eaLnBrk="1" hangingPunct="1"/>
            <a:r>
              <a:rPr lang="en-US" smtClean="0"/>
              <a:t>SIG Student Subgroup Population</a:t>
            </a:r>
          </a:p>
        </p:txBody>
      </p:sp>
      <p:graphicFrame>
        <p:nvGraphicFramePr>
          <p:cNvPr id="9219" name="Content Placeholder 4"/>
          <p:cNvGraphicFramePr>
            <a:graphicFrameLocks noGrp="1"/>
          </p:cNvGraphicFramePr>
          <p:nvPr>
            <p:ph idx="1"/>
          </p:nvPr>
        </p:nvGraphicFramePr>
        <p:xfrm>
          <a:off x="1625600" y="1473200"/>
          <a:ext cx="6272213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r:id="rId5" imgW="6273328" imgH="4163929" progId="Excel.Chart.8">
                  <p:embed/>
                </p:oleObj>
              </mc:Choice>
              <mc:Fallback>
                <p:oleObj r:id="rId5" imgW="6273328" imgH="4163929" progId="Excel.Chart.8">
                  <p:embed/>
                  <p:pic>
                    <p:nvPicPr>
                      <p:cNvPr id="0" name="Content Placeholder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1473200"/>
                        <a:ext cx="6272213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0" name="Picture 3" descr="OK School Turnaround Bottom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6600"/>
            <a:ext cx="9144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04800" y="296863"/>
            <a:ext cx="8686800" cy="838200"/>
          </a:xfrm>
        </p:spPr>
        <p:txBody>
          <a:bodyPr/>
          <a:lstStyle/>
          <a:p>
            <a:pPr eaLnBrk="1" hangingPunct="1"/>
            <a:r>
              <a:rPr lang="en-US" smtClean="0"/>
              <a:t>SIG Student Population by  Diversified Needs</a:t>
            </a:r>
          </a:p>
        </p:txBody>
      </p:sp>
      <p:graphicFrame>
        <p:nvGraphicFramePr>
          <p:cNvPr id="10243" name="Content Placeholder 4"/>
          <p:cNvGraphicFramePr>
            <a:graphicFrameLocks noGrp="1"/>
          </p:cNvGraphicFramePr>
          <p:nvPr>
            <p:ph idx="1"/>
          </p:nvPr>
        </p:nvGraphicFramePr>
        <p:xfrm>
          <a:off x="1930400" y="1778000"/>
          <a:ext cx="58166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r:id="rId4" imgW="5816088" imgH="4060288" progId="Excel.Chart.8">
                  <p:embed/>
                </p:oleObj>
              </mc:Choice>
              <mc:Fallback>
                <p:oleObj r:id="rId4" imgW="5816088" imgH="4060288" progId="Excel.Chart.8">
                  <p:embed/>
                  <p:pic>
                    <p:nvPicPr>
                      <p:cNvPr id="0" name="Content Placeholder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1778000"/>
                        <a:ext cx="58166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4" name="Picture 3" descr="OK School Turnaround Bottom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6600"/>
            <a:ext cx="9144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Monitoring Grant Requirements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105400"/>
          </a:xfrm>
        </p:spPr>
        <p:txBody>
          <a:bodyPr/>
          <a:lstStyle/>
          <a:p>
            <a:pPr eaLnBrk="1" hangingPunct="1"/>
            <a:r>
              <a:rPr lang="en-US" dirty="0" smtClean="0"/>
              <a:t>School Improvement Status Reports/Quarterly</a:t>
            </a:r>
          </a:p>
          <a:p>
            <a:pPr lvl="1" eaLnBrk="1" hangingPunct="1"/>
            <a:r>
              <a:rPr lang="en-US" dirty="0" smtClean="0"/>
              <a:t>Data (student achievement, student/teacher attendance, discipline, and graduation rate</a:t>
            </a:r>
          </a:p>
          <a:p>
            <a:pPr lvl="1" eaLnBrk="1" hangingPunct="1"/>
            <a:r>
              <a:rPr lang="en-US" dirty="0" smtClean="0"/>
              <a:t>Progress towards meeting SMART Goals and grant requirements</a:t>
            </a:r>
          </a:p>
          <a:p>
            <a:pPr eaLnBrk="1" hangingPunct="1"/>
            <a:r>
              <a:rPr lang="en-US" dirty="0" smtClean="0"/>
              <a:t>Implementation Meetings</a:t>
            </a:r>
          </a:p>
          <a:p>
            <a:pPr lvl="1" eaLnBrk="1" hangingPunct="1"/>
            <a:r>
              <a:rPr lang="en-US" dirty="0" smtClean="0"/>
              <a:t>3 required meetings throughout the year</a:t>
            </a:r>
          </a:p>
          <a:p>
            <a:pPr eaLnBrk="1" hangingPunct="1"/>
            <a:r>
              <a:rPr lang="en-US" dirty="0" smtClean="0"/>
              <a:t>School Support Team meetings</a:t>
            </a:r>
          </a:p>
          <a:p>
            <a:pPr lvl="1" eaLnBrk="1" hangingPunct="1"/>
            <a:r>
              <a:rPr lang="en-US" dirty="0" smtClean="0"/>
              <a:t>3 required school site visits throughout the year.</a:t>
            </a:r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11268" name="Picture 3" descr="OK School Turnaround Botto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6600"/>
            <a:ext cx="9144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2432</TotalTime>
  <Words>493</Words>
  <Application>Microsoft Office PowerPoint</Application>
  <PresentationFormat>On-screen Show (4:3)</PresentationFormat>
  <Paragraphs>151</Paragraphs>
  <Slides>19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Microsoft Excel Chart</vt:lpstr>
      <vt:lpstr>PowerPoint Presentation</vt:lpstr>
      <vt:lpstr>OKLAHOMA SIG SCHOOLS</vt:lpstr>
      <vt:lpstr>Oklahoma City Public Schools</vt:lpstr>
      <vt:lpstr>Tulsa Public Schools</vt:lpstr>
      <vt:lpstr>Crutcho Public Schools</vt:lpstr>
      <vt:lpstr>Justice Alma SeeWorth Academy</vt:lpstr>
      <vt:lpstr>SIG Student Subgroup Population</vt:lpstr>
      <vt:lpstr>SIG Student Population by  Diversified Needs</vt:lpstr>
      <vt:lpstr>Monitoring Grant Requirements</vt:lpstr>
      <vt:lpstr>New Direction, New reforms</vt:lpstr>
      <vt:lpstr>ESEA Flexibility</vt:lpstr>
      <vt:lpstr>Turnaround Principles</vt:lpstr>
      <vt:lpstr>Successes</vt:lpstr>
      <vt:lpstr>Challenges</vt:lpstr>
      <vt:lpstr>Douglass Middle School</vt:lpstr>
      <vt:lpstr>Douglass Middle School</vt:lpstr>
      <vt:lpstr>Douglass Middle School</vt:lpstr>
      <vt:lpstr>Douglass Middle School</vt:lpstr>
      <vt:lpstr>Questions?</vt:lpstr>
    </vt:vector>
  </TitlesOfParts>
  <Company>Oklahoma State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Gina Scroggins</dc:creator>
  <cp:lastModifiedBy>Nina de las Alas</cp:lastModifiedBy>
  <cp:revision>155</cp:revision>
  <dcterms:created xsi:type="dcterms:W3CDTF">2012-02-09T20:06:02Z</dcterms:created>
  <dcterms:modified xsi:type="dcterms:W3CDTF">2012-02-15T21:42:51Z</dcterms:modified>
</cp:coreProperties>
</file>