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20"/>
  </p:notesMasterIdLst>
  <p:handoutMasterIdLst>
    <p:handoutMasterId r:id="rId21"/>
  </p:handoutMasterIdLst>
  <p:sldIdLst>
    <p:sldId id="287" r:id="rId2"/>
    <p:sldId id="333" r:id="rId3"/>
    <p:sldId id="336" r:id="rId4"/>
    <p:sldId id="335" r:id="rId5"/>
    <p:sldId id="341" r:id="rId6"/>
    <p:sldId id="342" r:id="rId7"/>
    <p:sldId id="322" r:id="rId8"/>
    <p:sldId id="343" r:id="rId9"/>
    <p:sldId id="344" r:id="rId10"/>
    <p:sldId id="345" r:id="rId11"/>
    <p:sldId id="332" r:id="rId12"/>
    <p:sldId id="334" r:id="rId13"/>
    <p:sldId id="323" r:id="rId14"/>
    <p:sldId id="337" r:id="rId15"/>
    <p:sldId id="339" r:id="rId16"/>
    <p:sldId id="338" r:id="rId17"/>
    <p:sldId id="340" r:id="rId18"/>
    <p:sldId id="273" r:id="rId19"/>
  </p:sldIdLst>
  <p:sldSz cx="9144000" cy="6858000" type="screen4x3"/>
  <p:notesSz cx="7086600" cy="94297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26" autoAdjust="0"/>
  </p:normalViewPr>
  <p:slideViewPr>
    <p:cSldViewPr>
      <p:cViewPr>
        <p:scale>
          <a:sx n="53" d="100"/>
          <a:sy n="53" d="100"/>
        </p:scale>
        <p:origin x="-84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752" y="546"/>
      </p:cViewPr>
      <p:guideLst>
        <p:guide orient="horz" pos="2970"/>
        <p:guide pos="22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1813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70" tIns="47185" rIns="94370" bIns="47185" numCol="1" anchor="t" anchorCtr="0" compatLnSpc="1">
            <a:prstTxWarp prst="textNoShape">
              <a:avLst/>
            </a:prstTxWarp>
          </a:bodyPr>
          <a:lstStyle>
            <a:lvl1pPr defTabSz="94379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3200" y="0"/>
            <a:ext cx="3071813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70" tIns="47185" rIns="94370" bIns="47185" numCol="1" anchor="t" anchorCtr="0" compatLnSpc="1">
            <a:prstTxWarp prst="textNoShape">
              <a:avLst/>
            </a:prstTxWarp>
          </a:bodyPr>
          <a:lstStyle>
            <a:lvl1pPr algn="r" defTabSz="94379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56675"/>
            <a:ext cx="3071813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70" tIns="47185" rIns="94370" bIns="47185" numCol="1" anchor="b" anchorCtr="0" compatLnSpc="1">
            <a:prstTxWarp prst="textNoShape">
              <a:avLst/>
            </a:prstTxWarp>
          </a:bodyPr>
          <a:lstStyle>
            <a:lvl1pPr defTabSz="94379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3200" y="8956675"/>
            <a:ext cx="3071813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70" tIns="47185" rIns="94370" bIns="47185" numCol="1" anchor="b" anchorCtr="0" compatLnSpc="1">
            <a:prstTxWarp prst="textNoShape">
              <a:avLst/>
            </a:prstTxWarp>
          </a:bodyPr>
          <a:lstStyle>
            <a:lvl1pPr algn="r" defTabSz="94379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6FB717A-FA14-4871-93FD-B6C6BAFDA4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797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1813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70" tIns="47185" rIns="94370" bIns="47185" numCol="1" anchor="t" anchorCtr="0" compatLnSpc="1">
            <a:prstTxWarp prst="textNoShape">
              <a:avLst/>
            </a:prstTxWarp>
          </a:bodyPr>
          <a:lstStyle>
            <a:lvl1pPr defTabSz="94379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3200" y="0"/>
            <a:ext cx="3071813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70" tIns="47185" rIns="94370" bIns="47185" numCol="1" anchor="t" anchorCtr="0" compatLnSpc="1">
            <a:prstTxWarp prst="textNoShape">
              <a:avLst/>
            </a:prstTxWarp>
          </a:bodyPr>
          <a:lstStyle>
            <a:lvl1pPr algn="r" defTabSz="94379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706438"/>
            <a:ext cx="4714875" cy="3536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479925"/>
            <a:ext cx="5667375" cy="424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70" tIns="47185" rIns="94370" bIns="471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6675"/>
            <a:ext cx="3071813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70" tIns="47185" rIns="94370" bIns="47185" numCol="1" anchor="b" anchorCtr="0" compatLnSpc="1">
            <a:prstTxWarp prst="textNoShape">
              <a:avLst/>
            </a:prstTxWarp>
          </a:bodyPr>
          <a:lstStyle>
            <a:lvl1pPr defTabSz="94379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3200" y="8956675"/>
            <a:ext cx="3071813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70" tIns="47185" rIns="94370" bIns="47185" numCol="1" anchor="b" anchorCtr="0" compatLnSpc="1">
            <a:prstTxWarp prst="textNoShape">
              <a:avLst/>
            </a:prstTxWarp>
          </a:bodyPr>
          <a:lstStyle>
            <a:lvl1pPr algn="r" defTabSz="94379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329294A-8C22-4E1A-8B14-E5467B9C2A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8759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 useBgFill="1">
        <p:nvSpPr>
          <p:cNvPr id="5" name="Rounded Rectangle 4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8CFA0-CA5E-44E5-BAA0-0986D56B9062}" type="datetime4">
              <a:rPr lang="en-US"/>
              <a:pPr>
                <a:defRPr/>
              </a:pPr>
              <a:t>February 14, 2012</a:t>
            </a:fld>
            <a:r>
              <a:rPr lang="en-US" dirty="0"/>
              <a:t>January 2010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72109C1E-FF58-4948-9EC7-B69D732619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3"/>
          <p:cNvSpPr txBox="1">
            <a:spLocks noChangeArrowheads="1"/>
          </p:cNvSpPr>
          <p:nvPr userDrawn="1"/>
        </p:nvSpPr>
        <p:spPr bwMode="auto">
          <a:xfrm>
            <a:off x="2514600" y="6308725"/>
            <a:ext cx="457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lvl1pPr marL="3429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97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5AE53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795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8058"/>
              </a:buClr>
              <a:buFont typeface="Arial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1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smtClean="0"/>
              <a:t>SIG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78255986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B9F7A-0155-435C-BC86-948E96C8FC0E}" type="datetime4">
              <a:rPr lang="en-US"/>
              <a:pPr>
                <a:defRPr/>
              </a:pPr>
              <a:t>February 14,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7A9FC-321F-4F75-825F-E65885B88D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825767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92211D3-9520-4BD5-803F-266A06462315}" type="datetime4">
              <a:rPr lang="en-US"/>
              <a:pPr>
                <a:defRPr/>
              </a:pPr>
              <a:t>February 14,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031C5D3-A54B-4481-A0F9-ACF8CAE5CF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37" name="Text Box 17"/>
          <p:cNvSpPr txBox="1">
            <a:spLocks noChangeArrowheads="1"/>
          </p:cNvSpPr>
          <p:nvPr userDrawn="1"/>
        </p:nvSpPr>
        <p:spPr bwMode="auto">
          <a:xfrm>
            <a:off x="4089400" y="63627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BAB389CD-9195-4602-ABB0-071715AB8742}" type="slidenum">
              <a:rPr lang="en-US" smtClean="0"/>
              <a:pPr>
                <a:spcBef>
                  <a:spcPct val="50000"/>
                </a:spcBef>
                <a:defRPr/>
              </a:pPr>
              <a:t>‹#›</a:t>
            </a:fld>
            <a:endParaRPr lang="en-US" smtClean="0"/>
          </a:p>
        </p:txBody>
      </p:sp>
      <p:pic>
        <p:nvPicPr>
          <p:cNvPr id="1038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0" y="6184900"/>
            <a:ext cx="981075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0" r:id="rId2"/>
  </p:sldLayoutIdLst>
  <p:transition spd="slow">
    <p:fade/>
  </p:transition>
  <p:timing>
    <p:tnLst>
      <p:par>
        <p:cTn id="1" dur="indefinite" restart="never" nodeType="tmRoot"/>
      </p:par>
    </p:tnLst>
  </p:timing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CoscarellaM@michigan.gov" TargetMode="External"/><Relationship Id="rId2" Type="http://schemas.openxmlformats.org/officeDocument/2006/relationships/hyperlink" Target="mailto:ForwardL@michigan.go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ansenA1@michigan.go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13716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Michigan </a:t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School Improvement Grant</a:t>
            </a:r>
            <a:endParaRPr lang="en-U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40506" y="5562600"/>
            <a:ext cx="8229600" cy="9144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dirty="0" smtClean="0"/>
              <a:t>Lessons Learned From SIG</a:t>
            </a:r>
            <a:endParaRPr lang="en-US" dirty="0" smtClean="0"/>
          </a:p>
          <a:p>
            <a:pPr algn="ctr" eaLnBrk="1" hangingPunct="1"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606CACDD-A48D-408B-8ED8-9B346ECF8AD5}" type="datetime4">
              <a:rPr lang="en-US" smtClean="0">
                <a:solidFill>
                  <a:schemeClr val="tx2"/>
                </a:solidFill>
              </a:rPr>
              <a:pPr/>
              <a:t>February 14, 2012</a:t>
            </a:fld>
            <a:endParaRPr lang="en-US" smtClean="0">
              <a:solidFill>
                <a:schemeClr val="tx2"/>
              </a:solidFill>
            </a:endParaRPr>
          </a:p>
        </p:txBody>
      </p:sp>
      <p:pic>
        <p:nvPicPr>
          <p:cNvPr id="8197" name="Picture 6" descr="C:\Documents and Settings\coscarellam\Local Settings\Temporary Internet Files\Content.IE5\LGO5C3AW\MP900439537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057400"/>
            <a:ext cx="2157413" cy="323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Academy of pacesetting districts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CII</a:t>
            </a:r>
          </a:p>
          <a:p>
            <a:endParaRPr lang="en-US" sz="2800" dirty="0"/>
          </a:p>
          <a:p>
            <a:r>
              <a:rPr lang="en-US" sz="2800" dirty="0" smtClean="0"/>
              <a:t>Starting with 5 districts</a:t>
            </a:r>
          </a:p>
          <a:p>
            <a:endParaRPr lang="en-US" sz="2800" dirty="0"/>
          </a:p>
          <a:p>
            <a:r>
              <a:rPr lang="en-US" sz="2800" dirty="0" smtClean="0"/>
              <a:t>Invitational not mandatory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6B9F7A-0155-435C-BC86-948E96C8FC0E}" type="datetime4">
              <a:rPr lang="en-US" smtClean="0"/>
              <a:pPr>
                <a:defRPr/>
              </a:pPr>
              <a:t>February 14, 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430235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73563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Each school </a:t>
            </a:r>
            <a:r>
              <a:rPr lang="en-US" sz="2800" dirty="0" smtClean="0"/>
              <a:t>has</a:t>
            </a:r>
            <a:r>
              <a:rPr lang="en-US" sz="2800" dirty="0" smtClean="0"/>
              <a:t> </a:t>
            </a:r>
            <a:r>
              <a:rPr lang="en-US" sz="2800" dirty="0" smtClean="0"/>
              <a:t>a monitor</a:t>
            </a:r>
          </a:p>
          <a:p>
            <a:pPr marL="114300" indent="0">
              <a:buFont typeface="Arial" charset="0"/>
              <a:buNone/>
              <a:defRPr/>
            </a:pP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>Assigned by MDE </a:t>
            </a:r>
          </a:p>
          <a:p>
            <a:pPr marL="114300" indent="0">
              <a:buFont typeface="Arial" charset="0"/>
              <a:buNone/>
              <a:defRPr/>
            </a:pP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>Weekly visits and </a:t>
            </a:r>
            <a:r>
              <a:rPr lang="en-US" sz="2800" dirty="0" smtClean="0"/>
              <a:t>some monthly</a:t>
            </a:r>
            <a:endParaRPr lang="en-US" sz="2800" dirty="0" smtClean="0"/>
          </a:p>
          <a:p>
            <a:pPr marL="114300" indent="0">
              <a:buFont typeface="Arial" charset="0"/>
              <a:buNone/>
              <a:defRPr/>
            </a:pP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>Monitor and provide support</a:t>
            </a:r>
            <a:endParaRPr lang="en-US" sz="2800" dirty="0"/>
          </a:p>
        </p:txBody>
      </p:sp>
      <p:sp>
        <p:nvSpPr>
          <p:cNvPr id="1126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0FBA720-5A2F-4538-981F-122BDF28191D}" type="datetime4">
              <a:rPr lang="en-US" smtClean="0">
                <a:solidFill>
                  <a:schemeClr val="tx2"/>
                </a:solidFill>
              </a:rPr>
              <a:pPr/>
              <a:t>February 14, 2012</a:t>
            </a:fld>
            <a:endParaRPr lang="en-US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Continuation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Making Progress</a:t>
            </a:r>
          </a:p>
          <a:p>
            <a:pPr lvl="1"/>
            <a:r>
              <a:rPr lang="en-US" sz="3200" dirty="0" smtClean="0"/>
              <a:t>Steady progress towards established goals</a:t>
            </a:r>
          </a:p>
          <a:p>
            <a:pPr lvl="1"/>
            <a:r>
              <a:rPr lang="en-US" sz="3200" dirty="0" smtClean="0"/>
              <a:t>Student achievement</a:t>
            </a:r>
          </a:p>
          <a:p>
            <a:pPr lvl="1"/>
            <a:r>
              <a:rPr lang="en-US" sz="3200" dirty="0" smtClean="0"/>
              <a:t>Teacher evaluation</a:t>
            </a:r>
          </a:p>
          <a:p>
            <a:pPr lvl="1"/>
            <a:r>
              <a:rPr lang="en-US" sz="3200" dirty="0" smtClean="0"/>
              <a:t>Expenditure of funds</a:t>
            </a:r>
          </a:p>
          <a:p>
            <a:pPr lvl="1"/>
            <a:r>
              <a:rPr lang="en-US" sz="3200" dirty="0" smtClean="0"/>
              <a:t>Implementation indicators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6B9F7A-0155-435C-BC86-948E96C8FC0E}" type="datetime4">
              <a:rPr lang="en-US" smtClean="0"/>
              <a:pPr>
                <a:defRPr/>
              </a:pPr>
              <a:t>February 14, 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03127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Continuation Decisions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2010/2011</a:t>
            </a:r>
            <a:endParaRPr lang="en-US" dirty="0" smtClean="0"/>
          </a:p>
          <a:p>
            <a:pPr marL="640080"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Progress measured by fidelity of implementation </a:t>
            </a:r>
            <a:endParaRPr lang="en-US" dirty="0" smtClean="0"/>
          </a:p>
          <a:p>
            <a:pPr marL="411480" lvl="1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marL="41148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2011/2012</a:t>
            </a:r>
            <a:endParaRPr lang="en-US" dirty="0" smtClean="0"/>
          </a:p>
          <a:p>
            <a:pPr marL="640080" lvl="1" eaLnBrk="1" fontAlgn="auto" hangingPunct="1">
              <a:spcAft>
                <a:spcPts val="0"/>
              </a:spcAft>
              <a:buClr>
                <a:srgbClr val="CF543F"/>
              </a:buClr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564B3C"/>
                </a:solidFill>
              </a:rPr>
              <a:t>Progress measured by fidelity of implementation </a:t>
            </a:r>
            <a:endParaRPr lang="en-US" dirty="0" smtClean="0">
              <a:solidFill>
                <a:srgbClr val="564B3C"/>
              </a:solidFill>
            </a:endParaRPr>
          </a:p>
          <a:p>
            <a:pPr marL="411480" lvl="1" indent="0" eaLnBrk="1" fontAlgn="auto" hangingPunct="1">
              <a:spcAft>
                <a:spcPts val="0"/>
              </a:spcAft>
              <a:buClr>
                <a:srgbClr val="CF543F"/>
              </a:buClr>
              <a:buFont typeface="Arial" charset="0"/>
              <a:buNone/>
              <a:defRPr/>
            </a:pPr>
            <a:r>
              <a:rPr lang="en-US" dirty="0" smtClean="0">
                <a:solidFill>
                  <a:srgbClr val="564B3C"/>
                </a:solidFill>
              </a:rPr>
              <a:t>	AND</a:t>
            </a:r>
          </a:p>
          <a:p>
            <a:pPr marL="640080" lvl="1" eaLnBrk="1" fontAlgn="auto" hangingPunct="1">
              <a:spcAft>
                <a:spcPts val="0"/>
              </a:spcAft>
              <a:buClr>
                <a:srgbClr val="CF543F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564B3C"/>
                </a:solidFill>
              </a:rPr>
              <a:t>Gains in Student </a:t>
            </a:r>
            <a:r>
              <a:rPr lang="en-US" dirty="0" smtClean="0">
                <a:solidFill>
                  <a:srgbClr val="564B3C"/>
                </a:solidFill>
              </a:rPr>
              <a:t>Achievement (Lagging Indicators)</a:t>
            </a:r>
            <a:endParaRPr lang="en-US" dirty="0" smtClean="0">
              <a:solidFill>
                <a:srgbClr val="564B3C"/>
              </a:solidFill>
            </a:endParaRPr>
          </a:p>
          <a:p>
            <a:pPr marL="411480" lvl="1" indent="0" eaLnBrk="1" fontAlgn="auto" hangingPunct="1">
              <a:spcAft>
                <a:spcPts val="0"/>
              </a:spcAft>
              <a:buClr>
                <a:srgbClr val="CF543F"/>
              </a:buClr>
              <a:buFont typeface="Arial" pitchFamily="34" charset="0"/>
              <a:buNone/>
              <a:defRPr/>
            </a:pPr>
            <a:endParaRPr lang="en-US" dirty="0">
              <a:solidFill>
                <a:srgbClr val="564B3C"/>
              </a:solidFill>
            </a:endParaRPr>
          </a:p>
        </p:txBody>
      </p:sp>
      <p:sp>
        <p:nvSpPr>
          <p:cNvPr id="12292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A7B63F0-7C66-4FC8-B2B5-342C11F41E54}" type="datetime4">
              <a:rPr lang="en-US" smtClean="0">
                <a:solidFill>
                  <a:schemeClr val="tx2"/>
                </a:solidFill>
              </a:rPr>
              <a:pPr/>
              <a:t>February 14, 2012</a:t>
            </a:fld>
            <a:endParaRPr lang="en-US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Monitors</a:t>
            </a:r>
          </a:p>
          <a:p>
            <a:r>
              <a:rPr lang="en-US" dirty="0" smtClean="0"/>
              <a:t>Data workshops</a:t>
            </a:r>
          </a:p>
          <a:p>
            <a:r>
              <a:rPr lang="en-US" dirty="0" smtClean="0"/>
              <a:t>Networking</a:t>
            </a:r>
          </a:p>
          <a:p>
            <a:r>
              <a:rPr lang="en-US" dirty="0" smtClean="0"/>
              <a:t>In some schools a greater sense of urgency</a:t>
            </a:r>
          </a:p>
          <a:p>
            <a:r>
              <a:rPr lang="en-US" dirty="0" err="1" smtClean="0"/>
              <a:t>WestED</a:t>
            </a:r>
            <a:r>
              <a:rPr lang="en-US" dirty="0" smtClean="0"/>
              <a:t> Evaluation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6B9F7A-0155-435C-BC86-948E96C8FC0E}" type="datetime4">
              <a:rPr lang="en-US" smtClean="0"/>
              <a:pPr>
                <a:defRPr/>
              </a:pPr>
              <a:t>February 14, 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802844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Dixon Learning Academy, Detroit </a:t>
            </a:r>
          </a:p>
          <a:p>
            <a:pPr lvl="1"/>
            <a:r>
              <a:rPr lang="en-US" sz="3200" dirty="0" smtClean="0"/>
              <a:t>Principal is the key</a:t>
            </a:r>
          </a:p>
          <a:p>
            <a:pPr lvl="1"/>
            <a:r>
              <a:rPr lang="en-US" sz="3200" dirty="0" smtClean="0"/>
              <a:t>Quick turnaround</a:t>
            </a:r>
          </a:p>
          <a:p>
            <a:pPr lvl="1"/>
            <a:r>
              <a:rPr lang="en-US" sz="3200" dirty="0" smtClean="0"/>
              <a:t>Data used</a:t>
            </a:r>
          </a:p>
          <a:p>
            <a:pPr lvl="1"/>
            <a:r>
              <a:rPr lang="en-US" sz="3200" dirty="0" smtClean="0"/>
              <a:t>Culture substantially improved</a:t>
            </a:r>
          </a:p>
          <a:p>
            <a:pPr lvl="1"/>
            <a:r>
              <a:rPr lang="en-US" sz="3200" dirty="0" smtClean="0"/>
              <a:t>High expectations</a:t>
            </a:r>
          </a:p>
          <a:p>
            <a:pPr lvl="1"/>
            <a:r>
              <a:rPr lang="en-US" sz="3200" dirty="0" smtClean="0"/>
              <a:t>Focused on student achievement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6B9F7A-0155-435C-BC86-948E96C8FC0E}" type="datetime4">
              <a:rPr lang="en-US" smtClean="0"/>
              <a:pPr>
                <a:defRPr/>
              </a:pPr>
              <a:t>February 14, 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008790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Impacting the instructional core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Human capacity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LEA engagement</a:t>
            </a:r>
          </a:p>
          <a:p>
            <a:pPr lvl="1"/>
            <a:r>
              <a:rPr lang="en-US" dirty="0" smtClean="0"/>
              <a:t>Not just another initiative</a:t>
            </a:r>
          </a:p>
          <a:p>
            <a:pPr marL="411163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6B9F7A-0155-435C-BC86-948E96C8FC0E}" type="datetime4">
              <a:rPr lang="en-US" smtClean="0"/>
              <a:pPr>
                <a:defRPr/>
              </a:pPr>
              <a:t>February 14, 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114366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Impact the instructional </a:t>
            </a:r>
            <a:r>
              <a:rPr lang="en-US" dirty="0" smtClean="0"/>
              <a:t>core</a:t>
            </a:r>
          </a:p>
          <a:p>
            <a:pPr lvl="1"/>
            <a:r>
              <a:rPr lang="en-US" dirty="0" smtClean="0"/>
              <a:t>Instructional monitors</a:t>
            </a:r>
          </a:p>
          <a:p>
            <a:pPr marL="411163" lvl="1" indent="0">
              <a:buNone/>
            </a:pPr>
            <a:endParaRPr lang="en-US" dirty="0" smtClean="0"/>
          </a:p>
          <a:p>
            <a:r>
              <a:rPr lang="en-US" dirty="0" smtClean="0"/>
              <a:t>Need to engage school boards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Streamline </a:t>
            </a:r>
            <a:r>
              <a:rPr lang="en-US" dirty="0"/>
              <a:t>s</a:t>
            </a:r>
            <a:r>
              <a:rPr lang="en-US" dirty="0" smtClean="0"/>
              <a:t>chool </a:t>
            </a:r>
            <a:r>
              <a:rPr lang="en-US" dirty="0"/>
              <a:t>i</a:t>
            </a:r>
            <a:r>
              <a:rPr lang="en-US" dirty="0" smtClean="0"/>
              <a:t>mprovement process</a:t>
            </a:r>
          </a:p>
          <a:p>
            <a:endParaRPr lang="en-US" dirty="0"/>
          </a:p>
          <a:p>
            <a:r>
              <a:rPr lang="en-US" dirty="0" smtClean="0"/>
              <a:t>Share what is working and influence schools to use what is working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6B9F7A-0155-435C-BC86-948E96C8FC0E}" type="datetime4">
              <a:rPr lang="en-US" smtClean="0"/>
              <a:pPr>
                <a:defRPr/>
              </a:pPr>
              <a:t>February 14, 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699250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More Questions?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/>
              <a:t>Linda Forward, </a:t>
            </a:r>
            <a:r>
              <a:rPr lang="en-US" dirty="0" smtClean="0"/>
              <a:t>Director</a:t>
            </a:r>
            <a:endParaRPr lang="en-US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/>
              <a:t>	Office of Education Improvement and Innovation </a:t>
            </a:r>
            <a:r>
              <a:rPr lang="en-US" dirty="0">
                <a:hlinkClick r:id="rId2"/>
              </a:rPr>
              <a:t>ForwardL@michigan.gov</a:t>
            </a:r>
            <a:r>
              <a:rPr lang="en-US" dirty="0"/>
              <a:t>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/>
              <a:t>Mark Coscarella, </a:t>
            </a:r>
            <a:r>
              <a:rPr lang="en-US" dirty="0" smtClean="0"/>
              <a:t>Assistant Director</a:t>
            </a:r>
          </a:p>
          <a:p>
            <a:pPr marL="114300" indent="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Office </a:t>
            </a:r>
            <a:r>
              <a:rPr lang="en-US" dirty="0"/>
              <a:t>of Education Improvement and Innovation </a:t>
            </a:r>
            <a:r>
              <a:rPr lang="en-US" dirty="0" smtClean="0"/>
              <a:t>                  </a:t>
            </a:r>
            <a:r>
              <a:rPr lang="en-US" dirty="0" smtClean="0">
                <a:hlinkClick r:id="rId3"/>
              </a:rPr>
              <a:t>CoscarellaM@michigan.gov</a:t>
            </a:r>
            <a:r>
              <a:rPr lang="en-US" dirty="0" smtClean="0"/>
              <a:t> </a:t>
            </a:r>
            <a:endParaRPr lang="en-US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/>
              <a:t>Anne </a:t>
            </a:r>
            <a:r>
              <a:rPr lang="en-US" sz="3600" dirty="0"/>
              <a:t>Hansen, </a:t>
            </a:r>
            <a:r>
              <a:rPr lang="en-US" dirty="0"/>
              <a:t>Consultant,</a:t>
            </a:r>
            <a:r>
              <a:rPr lang="en-US" sz="3600" dirty="0"/>
              <a:t>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/>
              <a:t>	Office of Education Improvement and Innovation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/>
              <a:t>	</a:t>
            </a:r>
            <a:r>
              <a:rPr lang="en-US" dirty="0">
                <a:hlinkClick r:id="rId4"/>
              </a:rPr>
              <a:t>HansenA1@michigan.gov</a:t>
            </a:r>
            <a:r>
              <a:rPr lang="en-US" dirty="0"/>
              <a:t> </a:t>
            </a:r>
          </a:p>
        </p:txBody>
      </p:sp>
      <p:sp>
        <p:nvSpPr>
          <p:cNvPr id="2355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12A311C-4ADA-4651-977C-E6D34F154F39}" type="datetime4">
              <a:rPr lang="en-US" smtClean="0">
                <a:solidFill>
                  <a:schemeClr val="tx2"/>
                </a:solidFill>
              </a:rPr>
              <a:pPr/>
              <a:t>February 14, 2012</a:t>
            </a:fld>
            <a:endParaRPr lang="en-US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Michigan SIG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 Profile</a:t>
            </a:r>
          </a:p>
          <a:p>
            <a:r>
              <a:rPr lang="en-US" dirty="0" smtClean="0"/>
              <a:t>Round 1  28 schools (3 Tier I and 25 Tier II)</a:t>
            </a:r>
          </a:p>
          <a:p>
            <a:r>
              <a:rPr lang="en-US" dirty="0" smtClean="0"/>
              <a:t>Round 2  24 schools (1 Tier I and 23 Tier II)</a:t>
            </a:r>
          </a:p>
          <a:p>
            <a:r>
              <a:rPr lang="en-US" dirty="0" smtClean="0"/>
              <a:t>Total SIG Schools: 52</a:t>
            </a:r>
          </a:p>
          <a:p>
            <a:endParaRPr lang="en-US" dirty="0"/>
          </a:p>
          <a:p>
            <a:r>
              <a:rPr lang="en-US" dirty="0" smtClean="0"/>
              <a:t>Awards:</a:t>
            </a:r>
          </a:p>
          <a:p>
            <a:r>
              <a:rPr lang="en-US" dirty="0" smtClean="0"/>
              <a:t>Round 1: $115,000,000</a:t>
            </a:r>
          </a:p>
          <a:p>
            <a:r>
              <a:rPr lang="en-US" dirty="0" smtClean="0"/>
              <a:t>Round 2: $  19,000,000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6B9F7A-0155-435C-BC86-948E96C8FC0E}" type="datetime4">
              <a:rPr lang="en-US" smtClean="0"/>
              <a:pPr>
                <a:defRPr/>
              </a:pPr>
              <a:t>February 14, 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633368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 law for PLA schools</a:t>
            </a:r>
          </a:p>
          <a:p>
            <a:pPr lvl="1"/>
            <a:r>
              <a:rPr lang="en-US" dirty="0" smtClean="0"/>
              <a:t>Must implement reform model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State School Reform/Redesign Office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Education Achievement Authority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New </a:t>
            </a:r>
            <a:r>
              <a:rPr lang="en-US" dirty="0"/>
              <a:t>teacher evaluation system including student achievement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6B9F7A-0155-435C-BC86-948E96C8FC0E}" type="datetime4">
              <a:rPr lang="en-US" smtClean="0"/>
              <a:pPr>
                <a:defRPr/>
              </a:pPr>
              <a:t>February 14, 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624279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Supports for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Network Meetings</a:t>
            </a:r>
          </a:p>
          <a:p>
            <a:r>
              <a:rPr lang="en-US" sz="2800" dirty="0" smtClean="0"/>
              <a:t>Principal Academy</a:t>
            </a:r>
          </a:p>
          <a:p>
            <a:r>
              <a:rPr lang="en-US" sz="2800" dirty="0" smtClean="0"/>
              <a:t>School Improvement Facilitator </a:t>
            </a:r>
          </a:p>
          <a:p>
            <a:r>
              <a:rPr lang="en-US" sz="2800" dirty="0" smtClean="0"/>
              <a:t>Data workshops</a:t>
            </a:r>
          </a:p>
          <a:p>
            <a:r>
              <a:rPr lang="en-US" sz="2800" dirty="0" smtClean="0"/>
              <a:t>School Improvement Reviews</a:t>
            </a:r>
          </a:p>
          <a:p>
            <a:r>
              <a:rPr lang="en-US" sz="2800" dirty="0" smtClean="0"/>
              <a:t>Academy of Pacesetting Districts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6B9F7A-0155-435C-BC86-948E96C8FC0E}" type="datetime4">
              <a:rPr lang="en-US" smtClean="0"/>
              <a:pPr>
                <a:defRPr/>
              </a:pPr>
              <a:t>February 14, 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454553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>
              <a:buClr>
                <a:schemeClr val="accent1"/>
              </a:buClr>
            </a:pPr>
            <a:r>
              <a:rPr lang="en-US" sz="2800" dirty="0"/>
              <a:t>All PLA schools invited</a:t>
            </a:r>
          </a:p>
          <a:p>
            <a:endParaRPr lang="en-US" sz="2800" dirty="0" smtClean="0"/>
          </a:p>
          <a:p>
            <a:r>
              <a:rPr lang="en-US" sz="2800" dirty="0" smtClean="0"/>
              <a:t>Opportunities for schools to share</a:t>
            </a:r>
          </a:p>
          <a:p>
            <a:endParaRPr lang="en-US" sz="2800" dirty="0" smtClean="0"/>
          </a:p>
          <a:p>
            <a:r>
              <a:rPr lang="en-US" sz="2800" dirty="0" smtClean="0"/>
              <a:t>School teams</a:t>
            </a:r>
          </a:p>
          <a:p>
            <a:endParaRPr lang="en-US" sz="2800" dirty="0" smtClean="0"/>
          </a:p>
          <a:p>
            <a:r>
              <a:rPr lang="en-US" sz="2800" dirty="0" smtClean="0"/>
              <a:t>Focused on student achievement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6B9F7A-0155-435C-BC86-948E96C8FC0E}" type="datetime4">
              <a:rPr lang="en-US" smtClean="0"/>
              <a:pPr>
                <a:defRPr/>
              </a:pPr>
              <a:t>February 14, 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588283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Principal Academy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Principals only</a:t>
            </a:r>
          </a:p>
          <a:p>
            <a:pPr marL="114300" indent="0">
              <a:buNone/>
            </a:pPr>
            <a:endParaRPr lang="en-US" sz="2800" dirty="0" smtClean="0"/>
          </a:p>
          <a:p>
            <a:r>
              <a:rPr lang="en-US" sz="2800" dirty="0" smtClean="0"/>
              <a:t>Agenda set by principals</a:t>
            </a:r>
          </a:p>
          <a:p>
            <a:pPr marL="114300" indent="0">
              <a:buNone/>
            </a:pPr>
            <a:endParaRPr lang="en-US" sz="2800" dirty="0" smtClean="0"/>
          </a:p>
          <a:p>
            <a:r>
              <a:rPr lang="en-US" sz="2800" dirty="0" smtClean="0"/>
              <a:t>Focused on student achievement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6B9F7A-0155-435C-BC86-948E96C8FC0E}" type="datetime4">
              <a:rPr lang="en-US" smtClean="0"/>
              <a:pPr>
                <a:defRPr/>
              </a:pPr>
              <a:t>February 14, 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016971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School improvement facilitator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763000" cy="4373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/>
              <a:t>Schools </a:t>
            </a:r>
            <a:r>
              <a:rPr lang="en-US" sz="2200" dirty="0" smtClean="0"/>
              <a:t>required </a:t>
            </a:r>
            <a:r>
              <a:rPr lang="en-US" sz="2200" dirty="0"/>
              <a:t>to purchase </a:t>
            </a:r>
            <a:r>
              <a:rPr lang="en-US" sz="2200" dirty="0" smtClean="0"/>
              <a:t>a </a:t>
            </a:r>
            <a:r>
              <a:rPr lang="en-US" sz="2200" dirty="0"/>
              <a:t>School Improvement Facilitator </a:t>
            </a:r>
            <a:endParaRPr lang="en-US" sz="2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School </a:t>
            </a:r>
            <a:r>
              <a:rPr lang="en-US" sz="2200" dirty="0"/>
              <a:t>Improvement Facilitator </a:t>
            </a:r>
            <a:r>
              <a:rPr lang="en-US" sz="2200" dirty="0" smtClean="0"/>
              <a:t>liaison </a:t>
            </a:r>
            <a:r>
              <a:rPr lang="en-US" sz="2200" dirty="0"/>
              <a:t>with a district representative </a:t>
            </a:r>
            <a:endParaRPr lang="en-US" sz="2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/>
              <a:t>S</a:t>
            </a:r>
            <a:r>
              <a:rPr lang="en-US" sz="2200" dirty="0" smtClean="0"/>
              <a:t>chedule </a:t>
            </a:r>
            <a:r>
              <a:rPr lang="en-US" sz="2200" dirty="0"/>
              <a:t>a minimum of four meetings in each SIG school </a:t>
            </a:r>
            <a:endParaRPr lang="en-US" sz="2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The </a:t>
            </a:r>
            <a:r>
              <a:rPr lang="en-US" sz="2200" dirty="0"/>
              <a:t>School Improvement Facilitator and district representative constitute a School Support Team that will meet with the School Improvement </a:t>
            </a:r>
            <a:r>
              <a:rPr lang="en-US" sz="2200" dirty="0" smtClean="0"/>
              <a:t>Team </a:t>
            </a:r>
            <a:r>
              <a:rPr lang="en-US" sz="2200" dirty="0"/>
              <a:t>for the purpose of monitoring the </a:t>
            </a:r>
            <a:r>
              <a:rPr lang="en-US" sz="2200" dirty="0" smtClean="0"/>
              <a:t>SIG plan and </a:t>
            </a:r>
            <a:r>
              <a:rPr lang="en-US" sz="2200" dirty="0"/>
              <a:t>providing technical assistance  around instructional strategies and classroom level student achievement </a:t>
            </a:r>
            <a:r>
              <a:rPr lang="en-US" sz="2200" dirty="0" smtClean="0"/>
              <a:t>data</a:t>
            </a:r>
            <a:endParaRPr lang="en-US" sz="22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F71720C-E9FC-4FD7-93CE-B86C5D7258F0}" type="datetime4">
              <a:rPr lang="en-US" smtClean="0">
                <a:solidFill>
                  <a:schemeClr val="tx2"/>
                </a:solidFill>
              </a:rPr>
              <a:pPr/>
              <a:t>February 14, 2012</a:t>
            </a:fld>
            <a:endParaRPr lang="en-US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workshops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3 day workshops</a:t>
            </a:r>
          </a:p>
          <a:p>
            <a:pPr marL="114300" indent="0">
              <a:buNone/>
            </a:pPr>
            <a:endParaRPr lang="en-US" sz="2800" dirty="0" smtClean="0"/>
          </a:p>
          <a:p>
            <a:r>
              <a:rPr lang="en-US" sz="2800" dirty="0" smtClean="0"/>
              <a:t>Focused on student level data</a:t>
            </a:r>
          </a:p>
          <a:p>
            <a:pPr marL="114300" indent="0">
              <a:buNone/>
            </a:pPr>
            <a:endParaRPr lang="en-US" sz="2800" dirty="0" smtClean="0"/>
          </a:p>
          <a:p>
            <a:r>
              <a:rPr lang="en-US" sz="2800" dirty="0" smtClean="0"/>
              <a:t>How does data inform instruction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6B9F7A-0155-435C-BC86-948E96C8FC0E}" type="datetime4">
              <a:rPr lang="en-US" smtClean="0"/>
              <a:pPr>
                <a:defRPr/>
              </a:pPr>
              <a:t>February 14, 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270585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improvement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Instructional rounds with a twist</a:t>
            </a:r>
          </a:p>
          <a:p>
            <a:endParaRPr lang="en-US" sz="2800" dirty="0"/>
          </a:p>
          <a:p>
            <a:r>
              <a:rPr lang="en-US" sz="2800" dirty="0" smtClean="0"/>
              <a:t>Information shared with school team to follow up</a:t>
            </a:r>
          </a:p>
          <a:p>
            <a:endParaRPr lang="en-US" sz="2800" dirty="0"/>
          </a:p>
          <a:p>
            <a:r>
              <a:rPr lang="en-US" sz="2800" dirty="0" smtClean="0"/>
              <a:t>Focused on instructional core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6B9F7A-0155-435C-BC86-948E96C8FC0E}" type="datetime4">
              <a:rPr lang="en-US" smtClean="0"/>
              <a:pPr>
                <a:defRPr/>
              </a:pPr>
              <a:t>February 14, 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244763"/>
      </p:ext>
    </p:extLst>
  </p:cSld>
  <p:clrMapOvr>
    <a:masterClrMapping/>
  </p:clrMapOvr>
  <p:transition spd="slow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2253</TotalTime>
  <Words>400</Words>
  <Application>Microsoft Office PowerPoint</Application>
  <PresentationFormat>On-screen Show (4:3)</PresentationFormat>
  <Paragraphs>147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Apothecary</vt:lpstr>
      <vt:lpstr>Michigan  School Improvement Grant</vt:lpstr>
      <vt:lpstr>Michigan SIG Schools</vt:lpstr>
      <vt:lpstr>Reform</vt:lpstr>
      <vt:lpstr>Supports for schools</vt:lpstr>
      <vt:lpstr>Network Meetings</vt:lpstr>
      <vt:lpstr>Principal Academy</vt:lpstr>
      <vt:lpstr>School improvement facilitator</vt:lpstr>
      <vt:lpstr>Data workshops</vt:lpstr>
      <vt:lpstr>School improvement review</vt:lpstr>
      <vt:lpstr>Academy of pacesetting districts</vt:lpstr>
      <vt:lpstr>Monitors</vt:lpstr>
      <vt:lpstr>Continuation Decisions</vt:lpstr>
      <vt:lpstr>Continuation Decisions</vt:lpstr>
      <vt:lpstr>Successes</vt:lpstr>
      <vt:lpstr>Successes</vt:lpstr>
      <vt:lpstr>Challenges</vt:lpstr>
      <vt:lpstr>What is next</vt:lpstr>
      <vt:lpstr>More Questions?</vt:lpstr>
    </vt:vector>
  </TitlesOfParts>
  <Company>State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Improvement Grant</dc:title>
  <dc:creator>Department Of Information Technology</dc:creator>
  <cp:lastModifiedBy>Coscarella, Mark (MDE)</cp:lastModifiedBy>
  <cp:revision>57</cp:revision>
  <cp:lastPrinted>2011-08-16T18:01:34Z</cp:lastPrinted>
  <dcterms:created xsi:type="dcterms:W3CDTF">2009-12-30T14:51:22Z</dcterms:created>
  <dcterms:modified xsi:type="dcterms:W3CDTF">2012-02-14T16:57:27Z</dcterms:modified>
</cp:coreProperties>
</file>