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2"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2"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8314EF7-03D0-4119-88C6-D1F65B3038E4}" type="datetimeFigureOut">
              <a:rPr lang="en-US" smtClean="0"/>
              <a:t>2/10/2012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FDDAEBE-A44C-4729-8799-9F627C5CAED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314EF7-03D0-4119-88C6-D1F65B3038E4}" type="datetimeFigureOut">
              <a:rPr lang="en-US" smtClean="0"/>
              <a:t>2/10/2012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FDDAEBE-A44C-4729-8799-9F627C5CAED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314EF7-03D0-4119-88C6-D1F65B3038E4}" type="datetimeFigureOut">
              <a:rPr lang="en-US" smtClean="0"/>
              <a:t>2/10/2012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FDDAEBE-A44C-4729-8799-9F627C5CAED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314EF7-03D0-4119-88C6-D1F65B3038E4}" type="datetimeFigureOut">
              <a:rPr lang="en-US" smtClean="0"/>
              <a:t>2/10/2012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FDDAEBE-A44C-4729-8799-9F627C5CAEDD}"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8314EF7-03D0-4119-88C6-D1F65B3038E4}" type="datetimeFigureOut">
              <a:rPr lang="en-US" smtClean="0"/>
              <a:t>2/10/2012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FDDAEBE-A44C-4729-8799-9F627C5CAEDD}"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314EF7-03D0-4119-88C6-D1F65B3038E4}" type="datetimeFigureOut">
              <a:rPr lang="en-US" smtClean="0"/>
              <a:t>2/10/2012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FDDAEBE-A44C-4729-8799-9F627C5CAEDD}"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8314EF7-03D0-4119-88C6-D1F65B3038E4}" type="datetimeFigureOut">
              <a:rPr lang="en-US" smtClean="0"/>
              <a:t>2/10/2012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FDDAEBE-A44C-4729-8799-9F627C5CAED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8314EF7-03D0-4119-88C6-D1F65B3038E4}" type="datetimeFigureOut">
              <a:rPr lang="en-US" smtClean="0"/>
              <a:t>2/10/2012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FDDAEBE-A44C-4729-8799-9F627C5CAEDD}"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8314EF7-03D0-4119-88C6-D1F65B3038E4}" type="datetimeFigureOut">
              <a:rPr lang="en-US" smtClean="0"/>
              <a:t>2/10/2012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FDDAEBE-A44C-4729-8799-9F627C5CAED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8314EF7-03D0-4119-88C6-D1F65B3038E4}" type="datetimeFigureOut">
              <a:rPr lang="en-US" smtClean="0"/>
              <a:t>2/10/2012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FDDAEBE-A44C-4729-8799-9F627C5CAED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8314EF7-03D0-4119-88C6-D1F65B3038E4}" type="datetimeFigureOut">
              <a:rPr lang="en-US" smtClean="0"/>
              <a:t>2/10/2012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FDDAEBE-A44C-4729-8799-9F627C5CAEDD}"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8314EF7-03D0-4119-88C6-D1F65B3038E4}" type="datetimeFigureOut">
              <a:rPr lang="en-US" smtClean="0"/>
              <a:t>2/10/2012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FDDAEBE-A44C-4729-8799-9F627C5CAED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enterii.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lauren_rhim@lmrconsulting.us" TargetMode="External"/><Relationship Id="rId2" Type="http://schemas.openxmlformats.org/officeDocument/2006/relationships/hyperlink" Target="mailto:sredding@centerii.org" TargetMode="External"/><Relationship Id="rId1" Type="http://schemas.openxmlformats.org/officeDocument/2006/relationships/slideLayout" Target="../slideLayouts/slideLayout2.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895600"/>
            <a:ext cx="8229600" cy="533400"/>
          </a:xfrm>
        </p:spPr>
        <p:txBody>
          <a:bodyPr>
            <a:normAutofit fontScale="90000"/>
          </a:bodyPr>
          <a:lstStyle/>
          <a:p>
            <a:r>
              <a:rPr lang="en-US" sz="4000" b="1" dirty="0">
                <a:solidFill>
                  <a:srgbClr val="FF0000"/>
                </a:solidFill>
              </a:rPr>
              <a:t>Fulcrum of Change</a:t>
            </a:r>
            <a:r>
              <a:rPr lang="en-US" sz="4000" b="1" dirty="0"/>
              <a:t>: </a:t>
            </a:r>
            <a:r>
              <a:rPr lang="en-US" sz="4000" b="1" dirty="0" smtClean="0"/>
              <a:t/>
            </a:r>
            <a:br>
              <a:rPr lang="en-US" sz="4000" b="1" dirty="0" smtClean="0"/>
            </a:br>
            <a:r>
              <a:rPr lang="en-US" sz="4000" b="1" dirty="0" smtClean="0"/>
              <a:t>Leveraging </a:t>
            </a:r>
            <a:r>
              <a:rPr lang="en-US" sz="4000" b="1" dirty="0"/>
              <a:t>50 States to </a:t>
            </a:r>
            <a:r>
              <a:rPr lang="en-US" sz="4000" b="1" dirty="0" smtClean="0"/>
              <a:t/>
            </a:r>
            <a:br>
              <a:rPr lang="en-US" sz="4000" b="1" dirty="0" smtClean="0"/>
            </a:br>
            <a:r>
              <a:rPr lang="en-US" sz="4000" b="1" dirty="0" smtClean="0"/>
              <a:t>Turn </a:t>
            </a:r>
            <a:r>
              <a:rPr lang="en-US" sz="4000" b="1" dirty="0"/>
              <a:t>Around 5,000 </a:t>
            </a:r>
            <a:r>
              <a:rPr lang="en-US" sz="4000" b="1" dirty="0" smtClean="0"/>
              <a:t>Schools</a:t>
            </a:r>
            <a:r>
              <a:rPr lang="en-US" sz="3100" dirty="0"/>
              <a:t/>
            </a:r>
            <a:br>
              <a:rPr lang="en-US" sz="3100" dirty="0"/>
            </a:br>
            <a:r>
              <a:rPr lang="en-US" sz="3100" dirty="0"/>
              <a:t/>
            </a:r>
            <a:br>
              <a:rPr lang="en-US" sz="3100" dirty="0"/>
            </a:br>
            <a:r>
              <a:rPr lang="en-US" sz="3100" dirty="0"/>
              <a:t>Lauren </a:t>
            </a:r>
            <a:r>
              <a:rPr lang="en-US" sz="3100" dirty="0" err="1"/>
              <a:t>Morando</a:t>
            </a:r>
            <a:r>
              <a:rPr lang="en-US" sz="3100" dirty="0"/>
              <a:t> </a:t>
            </a:r>
            <a:r>
              <a:rPr lang="en-US" sz="3100" dirty="0" err="1"/>
              <a:t>Rhim</a:t>
            </a:r>
            <a:r>
              <a:rPr lang="en-US" sz="3100" dirty="0"/>
              <a:t> and Sam Redding</a:t>
            </a:r>
          </a:p>
        </p:txBody>
      </p:sp>
      <p:sp>
        <p:nvSpPr>
          <p:cNvPr id="3" name="Subtitle 2"/>
          <p:cNvSpPr>
            <a:spLocks noGrp="1"/>
          </p:cNvSpPr>
          <p:nvPr>
            <p:ph type="subTitle" idx="1"/>
          </p:nvPr>
        </p:nvSpPr>
        <p:spPr/>
        <p:txBody>
          <a:bodyPr>
            <a:normAutofit fontScale="92500" lnSpcReduction="10000"/>
          </a:bodyPr>
          <a:lstStyle/>
          <a:p>
            <a:r>
              <a:rPr lang="en-US" b="1" dirty="0" smtClean="0"/>
              <a:t>Center on Innovation &amp; Improvement</a:t>
            </a:r>
            <a:r>
              <a:rPr lang="en-US" dirty="0" smtClean="0"/>
              <a:t/>
            </a:r>
            <a:br>
              <a:rPr lang="en-US" dirty="0" smtClean="0"/>
            </a:br>
            <a:r>
              <a:rPr lang="en-US" b="1" u="sng" dirty="0" smtClean="0">
                <a:hlinkClick r:id="rId2"/>
              </a:rPr>
              <a:t>www.centerii.org</a:t>
            </a:r>
            <a:r>
              <a:rPr lang="en-US" dirty="0" smtClean="0"/>
              <a:t/>
            </a:r>
            <a:br>
              <a:rPr lang="en-US" dirty="0" smtClean="0"/>
            </a:br>
            <a:r>
              <a:rPr lang="en-US" b="1" dirty="0" smtClean="0"/>
              <a:t>See Download CII Publications</a:t>
            </a:r>
            <a:endParaRPr lang="en-US" dirty="0"/>
          </a:p>
        </p:txBody>
      </p:sp>
    </p:spTree>
    <p:extLst>
      <p:ext uri="{BB962C8B-B14F-4D97-AF65-F5344CB8AC3E}">
        <p14:creationId xmlns:p14="http://schemas.microsoft.com/office/powerpoint/2010/main" val="1974278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US" dirty="0"/>
              <a:t>School Year 2010-2011</a:t>
            </a:r>
          </a:p>
          <a:p>
            <a:pPr lvl="0"/>
            <a:r>
              <a:rPr lang="en-US" dirty="0"/>
              <a:t>First Cohort of Revamped SIG Schools</a:t>
            </a:r>
          </a:p>
          <a:p>
            <a:pPr lvl="0"/>
            <a:r>
              <a:rPr lang="en-US" dirty="0"/>
              <a:t>Nine States (SEAs)</a:t>
            </a:r>
          </a:p>
          <a:p>
            <a:pPr lvl="1"/>
            <a:r>
              <a:rPr lang="en-US" dirty="0"/>
              <a:t>Alaska</a:t>
            </a:r>
          </a:p>
          <a:p>
            <a:pPr lvl="1"/>
            <a:r>
              <a:rPr lang="en-US" dirty="0"/>
              <a:t>Arkansas</a:t>
            </a:r>
          </a:p>
          <a:p>
            <a:pPr lvl="1"/>
            <a:r>
              <a:rPr lang="en-US" dirty="0"/>
              <a:t>Idaho</a:t>
            </a:r>
          </a:p>
          <a:p>
            <a:pPr lvl="1"/>
            <a:r>
              <a:rPr lang="en-US" dirty="0"/>
              <a:t>Illinois</a:t>
            </a:r>
          </a:p>
          <a:p>
            <a:pPr lvl="1"/>
            <a:r>
              <a:rPr lang="en-US" dirty="0"/>
              <a:t>Louisiana</a:t>
            </a:r>
          </a:p>
          <a:p>
            <a:pPr lvl="1"/>
            <a:r>
              <a:rPr lang="en-US" dirty="0"/>
              <a:t>Michigan</a:t>
            </a:r>
          </a:p>
          <a:p>
            <a:pPr lvl="1"/>
            <a:r>
              <a:rPr lang="en-US" dirty="0"/>
              <a:t>Montana</a:t>
            </a:r>
          </a:p>
          <a:p>
            <a:pPr lvl="1"/>
            <a:r>
              <a:rPr lang="en-US" dirty="0"/>
              <a:t>Oklahoma</a:t>
            </a:r>
          </a:p>
          <a:p>
            <a:pPr lvl="1"/>
            <a:r>
              <a:rPr lang="en-US" dirty="0"/>
              <a:t>Virginia</a:t>
            </a:r>
          </a:p>
          <a:p>
            <a:endParaRPr lang="en-US" dirty="0"/>
          </a:p>
        </p:txBody>
      </p:sp>
      <p:sp>
        <p:nvSpPr>
          <p:cNvPr id="2" name="Title 1"/>
          <p:cNvSpPr>
            <a:spLocks noGrp="1"/>
          </p:cNvSpPr>
          <p:nvPr>
            <p:ph type="title"/>
          </p:nvPr>
        </p:nvSpPr>
        <p:spPr/>
        <p:txBody>
          <a:bodyPr/>
          <a:lstStyle/>
          <a:p>
            <a:r>
              <a:rPr lang="en-US" dirty="0" smtClean="0"/>
              <a:t>Scope of the Study</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7200" y="5943600"/>
            <a:ext cx="2997200" cy="561975"/>
          </a:xfrm>
          <a:prstGeom prst="rect">
            <a:avLst/>
          </a:prstGeom>
        </p:spPr>
      </p:pic>
    </p:spTree>
    <p:extLst>
      <p:ext uri="{BB962C8B-B14F-4D97-AF65-F5344CB8AC3E}">
        <p14:creationId xmlns:p14="http://schemas.microsoft.com/office/powerpoint/2010/main" val="157258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spcAft>
                <a:spcPts val="1800"/>
              </a:spcAft>
              <a:buFont typeface="+mj-lt"/>
              <a:buAutoNum type="arabicPeriod"/>
            </a:pPr>
            <a:r>
              <a:rPr lang="en-US" dirty="0" smtClean="0"/>
              <a:t>How </a:t>
            </a:r>
            <a:r>
              <a:rPr lang="en-US" dirty="0"/>
              <a:t>are states integrating the expanded SIG program into existing school improvement efforts</a:t>
            </a:r>
            <a:r>
              <a:rPr lang="en-US" dirty="0" smtClean="0"/>
              <a:t>?</a:t>
            </a:r>
          </a:p>
          <a:p>
            <a:pPr marL="514350" indent="-514350">
              <a:buFont typeface="+mj-lt"/>
              <a:buAutoNum type="arabicPeriod"/>
            </a:pPr>
            <a:r>
              <a:rPr lang="en-US" dirty="0" smtClean="0"/>
              <a:t>What </a:t>
            </a:r>
            <a:r>
              <a:rPr lang="en-US" dirty="0"/>
              <a:t>lessons are emerging for states interested in fully leveraging their roles to drive turnaround efforts?</a:t>
            </a:r>
          </a:p>
          <a:p>
            <a:endParaRPr lang="en-US" dirty="0"/>
          </a:p>
        </p:txBody>
      </p:sp>
      <p:sp>
        <p:nvSpPr>
          <p:cNvPr id="2" name="Title 1"/>
          <p:cNvSpPr>
            <a:spLocks noGrp="1"/>
          </p:cNvSpPr>
          <p:nvPr>
            <p:ph type="title"/>
          </p:nvPr>
        </p:nvSpPr>
        <p:spPr/>
        <p:txBody>
          <a:bodyPr/>
          <a:lstStyle/>
          <a:p>
            <a:r>
              <a:rPr lang="en-US" dirty="0" smtClean="0"/>
              <a:t>Study Questions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7200" y="5943600"/>
            <a:ext cx="2997200" cy="561975"/>
          </a:xfrm>
          <a:prstGeom prst="rect">
            <a:avLst/>
          </a:prstGeom>
        </p:spPr>
      </p:pic>
    </p:spTree>
    <p:extLst>
      <p:ext uri="{BB962C8B-B14F-4D97-AF65-F5344CB8AC3E}">
        <p14:creationId xmlns:p14="http://schemas.microsoft.com/office/powerpoint/2010/main" val="28944711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407091"/>
          </a:xfrm>
        </p:spPr>
        <p:txBody>
          <a:bodyPr>
            <a:normAutofit fontScale="92500" lnSpcReduction="20000"/>
          </a:bodyPr>
          <a:lstStyle/>
          <a:p>
            <a:pPr marL="514350" lvl="0" indent="-514350">
              <a:buFont typeface="+mj-lt"/>
              <a:buAutoNum type="arabicPeriod"/>
            </a:pPr>
            <a:r>
              <a:rPr lang="en-US" dirty="0" smtClean="0"/>
              <a:t>State </a:t>
            </a:r>
            <a:r>
              <a:rPr lang="en-US" dirty="0"/>
              <a:t>systems of support </a:t>
            </a:r>
            <a:r>
              <a:rPr lang="en-US" dirty="0" smtClean="0"/>
              <a:t>are providing </a:t>
            </a:r>
            <a:r>
              <a:rPr lang="en-US" dirty="0"/>
              <a:t>a </a:t>
            </a:r>
            <a:r>
              <a:rPr lang="en-US" b="1" dirty="0"/>
              <a:t>coherent structure </a:t>
            </a:r>
            <a:r>
              <a:rPr lang="en-US" dirty="0"/>
              <a:t>to distribute technical assistance and support implementation of the SIG program.</a:t>
            </a:r>
          </a:p>
          <a:p>
            <a:pPr marL="514350" indent="-514350">
              <a:buFont typeface="+mj-lt"/>
              <a:buAutoNum type="arabicPeriod"/>
            </a:pPr>
            <a:endParaRPr lang="en-US" dirty="0"/>
          </a:p>
          <a:p>
            <a:pPr marL="514350" lvl="0" indent="-514350">
              <a:buFont typeface="+mj-lt"/>
              <a:buAutoNum type="arabicPeriod"/>
            </a:pPr>
            <a:r>
              <a:rPr lang="en-US" dirty="0"/>
              <a:t>State education agencies (SEA) are </a:t>
            </a:r>
            <a:r>
              <a:rPr lang="en-US" b="1" dirty="0" smtClean="0"/>
              <a:t>leveraging </a:t>
            </a:r>
            <a:r>
              <a:rPr lang="en-US" dirty="0"/>
              <a:t>SIG regulations and dollars to drive district- and school-level dramatic change efforts.</a:t>
            </a:r>
          </a:p>
          <a:p>
            <a:pPr marL="514350" indent="-514350">
              <a:buFont typeface="+mj-lt"/>
              <a:buAutoNum type="arabicPeriod"/>
            </a:pPr>
            <a:endParaRPr lang="en-US" dirty="0"/>
          </a:p>
          <a:p>
            <a:pPr marL="514350" lvl="0" indent="-514350">
              <a:buFont typeface="+mj-lt"/>
              <a:buAutoNum type="arabicPeriod"/>
            </a:pPr>
            <a:r>
              <a:rPr lang="en-US" dirty="0"/>
              <a:t>The </a:t>
            </a:r>
            <a:r>
              <a:rPr lang="en-US" b="1" dirty="0"/>
              <a:t>rushed nature </a:t>
            </a:r>
            <a:r>
              <a:rPr lang="en-US" dirty="0"/>
              <a:t>of the first round of SIGs hindered initial implementation efforts, but SEAs are applying emerging lessons to subsequent rounds of SIGs.</a:t>
            </a:r>
          </a:p>
          <a:p>
            <a:endParaRPr lang="en-US" dirty="0"/>
          </a:p>
        </p:txBody>
      </p:sp>
      <p:sp>
        <p:nvSpPr>
          <p:cNvPr id="2" name="Title 1"/>
          <p:cNvSpPr>
            <a:spLocks noGrp="1"/>
          </p:cNvSpPr>
          <p:nvPr>
            <p:ph type="title"/>
          </p:nvPr>
        </p:nvSpPr>
        <p:spPr/>
        <p:txBody>
          <a:bodyPr>
            <a:noAutofit/>
          </a:bodyPr>
          <a:lstStyle/>
          <a:p>
            <a:r>
              <a:rPr lang="en-US" sz="3200" b="1" i="1" dirty="0"/>
              <a:t>Integrating the Expanded SIG Program Into Existing School Improvement </a:t>
            </a:r>
            <a:r>
              <a:rPr lang="en-US" sz="3200" b="1" i="1" dirty="0" smtClean="0"/>
              <a:t>Efforts</a:t>
            </a:r>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7200" y="5943600"/>
            <a:ext cx="2997200" cy="561975"/>
          </a:xfrm>
          <a:prstGeom prst="rect">
            <a:avLst/>
          </a:prstGeom>
        </p:spPr>
      </p:pic>
    </p:spTree>
    <p:extLst>
      <p:ext uri="{BB962C8B-B14F-4D97-AF65-F5344CB8AC3E}">
        <p14:creationId xmlns:p14="http://schemas.microsoft.com/office/powerpoint/2010/main" val="1811603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Autofit/>
          </a:bodyPr>
          <a:lstStyle/>
          <a:p>
            <a:pPr marL="514350" indent="-514350">
              <a:buFont typeface="+mj-lt"/>
              <a:buAutoNum type="arabicPeriod"/>
            </a:pPr>
            <a:r>
              <a:rPr lang="en-US" sz="2200" dirty="0"/>
              <a:t>Not all of the </a:t>
            </a:r>
            <a:r>
              <a:rPr lang="en-US" sz="2200" b="1" u="sng" dirty="0"/>
              <a:t>prescriptive reform models </a:t>
            </a:r>
            <a:r>
              <a:rPr lang="en-US" sz="2200" dirty="0"/>
              <a:t>(e.g., turnaround, transformation, restart, and closure) are feasible in all states and often lack the nuance that defines </a:t>
            </a:r>
            <a:r>
              <a:rPr lang="en-US" sz="2200" dirty="0" smtClean="0"/>
              <a:t>successful </a:t>
            </a:r>
            <a:r>
              <a:rPr lang="en-US" sz="2200" dirty="0"/>
              <a:t>SEA approaches to developing systems of support based on individual </a:t>
            </a:r>
            <a:r>
              <a:rPr lang="en-US" sz="2200" dirty="0" smtClean="0"/>
              <a:t>district and </a:t>
            </a:r>
            <a:r>
              <a:rPr lang="en-US" sz="2200" dirty="0"/>
              <a:t>school context and need.</a:t>
            </a:r>
          </a:p>
          <a:p>
            <a:pPr marL="514350" lvl="0" indent="-514350">
              <a:buFont typeface="+mj-lt"/>
              <a:buAutoNum type="arabicPeriod"/>
            </a:pPr>
            <a:r>
              <a:rPr lang="en-US" sz="2200" dirty="0" smtClean="0"/>
              <a:t>Building </a:t>
            </a:r>
            <a:r>
              <a:rPr lang="en-US" sz="2200" b="1" u="sng" dirty="0"/>
              <a:t>district capacity </a:t>
            </a:r>
            <a:r>
              <a:rPr lang="en-US" sz="2200" dirty="0"/>
              <a:t>is central to building and supporting dramatic, transformational school change efforts with the ultimate goal of improved instruction and outcomes for students.</a:t>
            </a:r>
          </a:p>
          <a:p>
            <a:pPr marL="514350" lvl="0" indent="-514350">
              <a:buFont typeface="+mj-lt"/>
              <a:buAutoNum type="arabicPeriod"/>
            </a:pPr>
            <a:r>
              <a:rPr lang="en-US" sz="2200" dirty="0"/>
              <a:t>Improving a </a:t>
            </a:r>
            <a:r>
              <a:rPr lang="en-US" sz="2200" b="1" u="sng" dirty="0"/>
              <a:t>school board’s capacity </a:t>
            </a:r>
            <a:r>
              <a:rPr lang="en-US" sz="2200" dirty="0"/>
              <a:t>may be a key leverage point, especially for small and rural school districts where district capacity is low</a:t>
            </a:r>
            <a:r>
              <a:rPr lang="en-US" sz="2200" dirty="0" smtClean="0"/>
              <a:t>.</a:t>
            </a:r>
            <a:endParaRPr lang="en-US" sz="2200" dirty="0"/>
          </a:p>
        </p:txBody>
      </p:sp>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Emerging </a:t>
            </a:r>
            <a:r>
              <a:rPr lang="en-US" b="1" i="1" dirty="0"/>
              <a:t>Lessons for States</a:t>
            </a:r>
            <a:r>
              <a:rPr lang="en-US" dirty="0"/>
              <a:t/>
            </a: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7200" y="5943600"/>
            <a:ext cx="2997200" cy="561975"/>
          </a:xfrm>
          <a:prstGeom prst="rect">
            <a:avLst/>
          </a:prstGeom>
        </p:spPr>
      </p:pic>
    </p:spTree>
    <p:extLst>
      <p:ext uri="{BB962C8B-B14F-4D97-AF65-F5344CB8AC3E}">
        <p14:creationId xmlns:p14="http://schemas.microsoft.com/office/powerpoint/2010/main" val="3087714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81600"/>
          </a:xfrm>
        </p:spPr>
        <p:txBody>
          <a:bodyPr>
            <a:noAutofit/>
          </a:bodyPr>
          <a:lstStyle/>
          <a:p>
            <a:pPr marL="514350" lvl="0" indent="-514350">
              <a:spcAft>
                <a:spcPts val="1200"/>
              </a:spcAft>
              <a:buSzPct val="90000"/>
              <a:buFont typeface="+mj-lt"/>
              <a:buAutoNum type="arabicPeriod"/>
            </a:pPr>
            <a:r>
              <a:rPr lang="en-US" sz="1800" dirty="0"/>
              <a:t>All nine </a:t>
            </a:r>
            <a:r>
              <a:rPr lang="en-US" sz="1800" b="1" u="sng" dirty="0"/>
              <a:t>SEAs </a:t>
            </a:r>
            <a:r>
              <a:rPr lang="en-US" sz="1800" b="1" u="sng" dirty="0" smtClean="0"/>
              <a:t>have attempted </a:t>
            </a:r>
            <a:r>
              <a:rPr lang="en-US" sz="1800" b="1" u="sng" dirty="0"/>
              <a:t>to leverage their roles </a:t>
            </a:r>
            <a:r>
              <a:rPr lang="en-US" sz="1800" dirty="0"/>
              <a:t>in distributing SIG dollars to extend the impact of the dollars. The roles they are taking are distinct to each state policy context and existing capacity, but there was clear recognition of the </a:t>
            </a:r>
            <a:r>
              <a:rPr lang="en-US" sz="1800" i="1" dirty="0"/>
              <a:t>opportunity </a:t>
            </a:r>
            <a:r>
              <a:rPr lang="en-US" sz="1800" dirty="0"/>
              <a:t>embedded in the SIG process for the SEA to influence district and school behavior as opposed to just being a conduit to disseminate grant dollars.</a:t>
            </a:r>
          </a:p>
          <a:p>
            <a:pPr marL="514350" lvl="0" indent="-514350">
              <a:spcAft>
                <a:spcPts val="1200"/>
              </a:spcAft>
              <a:buSzPct val="90000"/>
              <a:buFont typeface="+mj-lt"/>
              <a:buAutoNum type="arabicPeriod"/>
            </a:pPr>
            <a:r>
              <a:rPr lang="en-US" sz="1800" dirty="0"/>
              <a:t>The SIG program is perceived to have introduced a </a:t>
            </a:r>
            <a:r>
              <a:rPr lang="en-US" sz="1800" b="1" u="sng" dirty="0"/>
              <a:t>sense of urgency</a:t>
            </a:r>
            <a:r>
              <a:rPr lang="en-US" sz="1800" b="1" dirty="0"/>
              <a:t> </a:t>
            </a:r>
            <a:r>
              <a:rPr lang="en-US" sz="1800" dirty="0"/>
              <a:t>that was not present under previous reform paradigms.</a:t>
            </a:r>
          </a:p>
          <a:p>
            <a:pPr marL="514350" lvl="0" indent="-514350">
              <a:spcAft>
                <a:spcPts val="1200"/>
              </a:spcAft>
              <a:buSzPct val="90000"/>
              <a:buFont typeface="+mj-lt"/>
              <a:buAutoNum type="arabicPeriod"/>
            </a:pPr>
            <a:r>
              <a:rPr lang="en-US" sz="1800" dirty="0"/>
              <a:t>Initially educating districts and schools about the revised and expanded SIG program, and subsequently supporting their applications and intervention implementation, has required an </a:t>
            </a:r>
            <a:r>
              <a:rPr lang="en-US" sz="1800" b="1" u="sng" dirty="0"/>
              <a:t>increased level of communication</a:t>
            </a:r>
            <a:r>
              <a:rPr lang="en-US" sz="1800" b="1" dirty="0"/>
              <a:t>—communication </a:t>
            </a:r>
            <a:r>
              <a:rPr lang="en-US" sz="1800" dirty="0"/>
              <a:t>about procedures as well as more substantive issues—to cultivate buy-in of the SIG reforms</a:t>
            </a:r>
            <a:r>
              <a:rPr lang="en-US" sz="1800" dirty="0" smtClean="0"/>
              <a:t>.</a:t>
            </a:r>
            <a:endParaRPr lang="en-US" sz="1800" dirty="0"/>
          </a:p>
        </p:txBody>
      </p:sp>
      <p:sp>
        <p:nvSpPr>
          <p:cNvPr id="2" name="Title 1"/>
          <p:cNvSpPr>
            <a:spLocks noGrp="1"/>
          </p:cNvSpPr>
          <p:nvPr>
            <p:ph type="title"/>
          </p:nvPr>
        </p:nvSpPr>
        <p:spPr/>
        <p:txBody>
          <a:bodyPr>
            <a:normAutofit fontScale="90000"/>
          </a:bodyPr>
          <a:lstStyle/>
          <a:p>
            <a:r>
              <a:rPr lang="en-US" b="1" i="1" dirty="0"/>
              <a:t>Early Indicators of Positive </a:t>
            </a:r>
            <a:r>
              <a:rPr lang="en-US" b="1" i="1" dirty="0" smtClean="0"/>
              <a:t>Change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7200" y="5943600"/>
            <a:ext cx="2997200" cy="561975"/>
          </a:xfrm>
          <a:prstGeom prst="rect">
            <a:avLst/>
          </a:prstGeom>
        </p:spPr>
      </p:pic>
    </p:spTree>
    <p:extLst>
      <p:ext uri="{BB962C8B-B14F-4D97-AF65-F5344CB8AC3E}">
        <p14:creationId xmlns:p14="http://schemas.microsoft.com/office/powerpoint/2010/main" val="17952399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572000"/>
          </a:xfrm>
        </p:spPr>
        <p:txBody>
          <a:bodyPr>
            <a:noAutofit/>
          </a:bodyPr>
          <a:lstStyle/>
          <a:p>
            <a:pPr marL="514350" lvl="0" indent="-514350">
              <a:spcAft>
                <a:spcPts val="1200"/>
              </a:spcAft>
              <a:buSzPct val="90000"/>
              <a:buFont typeface="+mj-lt"/>
              <a:buAutoNum type="arabicPeriod" startAt="4"/>
            </a:pPr>
            <a:r>
              <a:rPr lang="en-US" sz="1800" dirty="0" smtClean="0"/>
              <a:t>Grant </a:t>
            </a:r>
            <a:r>
              <a:rPr lang="en-US" sz="1800" dirty="0"/>
              <a:t>dollars are driving increased and intentional </a:t>
            </a:r>
            <a:r>
              <a:rPr lang="en-US" sz="1800" b="1" u="sng" dirty="0"/>
              <a:t>use of data to inform practice</a:t>
            </a:r>
            <a:r>
              <a:rPr lang="en-US" sz="1800" dirty="0"/>
              <a:t>.</a:t>
            </a:r>
          </a:p>
          <a:p>
            <a:pPr marL="514350" lvl="0" indent="-514350">
              <a:spcAft>
                <a:spcPts val="1200"/>
              </a:spcAft>
              <a:buSzPct val="90000"/>
              <a:buFont typeface="+mj-lt"/>
              <a:buAutoNum type="arabicPeriod" startAt="4"/>
            </a:pPr>
            <a:r>
              <a:rPr lang="en-US" sz="1800" dirty="0"/>
              <a:t>The expectations for dramatic change and quantity of dollars have driven SEAs and districts to engage </a:t>
            </a:r>
            <a:r>
              <a:rPr lang="en-US" sz="1800" b="1" u="sng" dirty="0"/>
              <a:t>new partners </a:t>
            </a:r>
            <a:r>
              <a:rPr lang="en-US" sz="1800" dirty="0"/>
              <a:t>to access needed expertise.</a:t>
            </a:r>
          </a:p>
          <a:p>
            <a:pPr marL="514350" lvl="0" indent="-514350">
              <a:spcAft>
                <a:spcPts val="1200"/>
              </a:spcAft>
              <a:buSzPct val="90000"/>
              <a:buFont typeface="+mj-lt"/>
              <a:buAutoNum type="arabicPeriod" startAt="4"/>
            </a:pPr>
            <a:r>
              <a:rPr lang="en-US" sz="1800" b="1" u="sng" dirty="0"/>
              <a:t>Emerging strategies for rural districts</a:t>
            </a:r>
            <a:r>
              <a:rPr lang="en-US" sz="1800" u="sng" dirty="0"/>
              <a:t> </a:t>
            </a:r>
            <a:r>
              <a:rPr lang="en-US" sz="1800" dirty="0"/>
              <a:t>(e.g., extensive use of technology to deliver technical assistance and school board coaches) have promise to accelerate change in spite of unique challenges</a:t>
            </a:r>
            <a:r>
              <a:rPr lang="en-US" sz="1800" dirty="0" smtClean="0"/>
              <a:t>.</a:t>
            </a:r>
            <a:endParaRPr lang="en-US" sz="1800" dirty="0"/>
          </a:p>
        </p:txBody>
      </p:sp>
      <p:sp>
        <p:nvSpPr>
          <p:cNvPr id="2" name="Title 1"/>
          <p:cNvSpPr>
            <a:spLocks noGrp="1"/>
          </p:cNvSpPr>
          <p:nvPr>
            <p:ph type="title"/>
          </p:nvPr>
        </p:nvSpPr>
        <p:spPr/>
        <p:txBody>
          <a:bodyPr>
            <a:normAutofit fontScale="90000"/>
          </a:bodyPr>
          <a:lstStyle/>
          <a:p>
            <a:r>
              <a:rPr lang="en-US" b="1" i="1" dirty="0"/>
              <a:t>Early Indicators of Positive </a:t>
            </a:r>
            <a:r>
              <a:rPr lang="en-US" b="1" i="1" dirty="0" smtClean="0"/>
              <a:t>Change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7200" y="5943600"/>
            <a:ext cx="2997200" cy="561975"/>
          </a:xfrm>
          <a:prstGeom prst="rect">
            <a:avLst/>
          </a:prstGeom>
        </p:spPr>
      </p:pic>
    </p:spTree>
    <p:extLst>
      <p:ext uri="{BB962C8B-B14F-4D97-AF65-F5344CB8AC3E}">
        <p14:creationId xmlns:p14="http://schemas.microsoft.com/office/powerpoint/2010/main" val="3707143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791200"/>
          </a:xfrm>
        </p:spPr>
        <p:txBody>
          <a:bodyPr>
            <a:normAutofit lnSpcReduction="10000"/>
          </a:bodyPr>
          <a:lstStyle/>
          <a:p>
            <a:pPr marL="109728" indent="0" algn="ctr">
              <a:buNone/>
            </a:pPr>
            <a:r>
              <a:rPr lang="en-US" sz="4000" b="1" dirty="0">
                <a:solidFill>
                  <a:srgbClr val="FF0000"/>
                </a:solidFill>
                <a:effectLst>
                  <a:outerShdw blurRad="31750" dist="25400" dir="5400000" algn="tl" rotWithShape="0">
                    <a:srgbClr val="000000">
                      <a:alpha val="25000"/>
                    </a:srgbClr>
                  </a:outerShdw>
                </a:effectLst>
                <a:latin typeface="+mj-lt"/>
                <a:ea typeface="+mj-ea"/>
                <a:cs typeface="+mj-cs"/>
              </a:rPr>
              <a:t>Contact </a:t>
            </a:r>
            <a:r>
              <a:rPr lang="en-US" sz="4000" b="1" dirty="0" smtClean="0">
                <a:solidFill>
                  <a:srgbClr val="FF0000"/>
                </a:solidFill>
                <a:effectLst>
                  <a:outerShdw blurRad="31750" dist="25400" dir="5400000" algn="tl" rotWithShape="0">
                    <a:srgbClr val="000000">
                      <a:alpha val="25000"/>
                    </a:srgbClr>
                  </a:outerShdw>
                </a:effectLst>
                <a:latin typeface="+mj-lt"/>
                <a:ea typeface="+mj-ea"/>
                <a:cs typeface="+mj-cs"/>
              </a:rPr>
              <a:t>Information</a:t>
            </a:r>
          </a:p>
          <a:p>
            <a:pPr marL="109728" indent="0" algn="ctr">
              <a:buNone/>
            </a:pPr>
            <a:endParaRPr lang="en-US" sz="3600" b="1" dirty="0" smtClean="0">
              <a:solidFill>
                <a:schemeClr val="tx2"/>
              </a:solidFill>
              <a:effectLst>
                <a:outerShdw blurRad="31750" dist="25400" dir="5400000" algn="tl" rotWithShape="0">
                  <a:srgbClr val="000000">
                    <a:alpha val="25000"/>
                  </a:srgbClr>
                </a:outerShdw>
              </a:effectLst>
              <a:latin typeface="+mj-lt"/>
              <a:ea typeface="+mj-ea"/>
              <a:cs typeface="+mj-cs"/>
            </a:endParaRPr>
          </a:p>
          <a:p>
            <a:pPr marL="109728" indent="0" algn="ctr">
              <a:buNone/>
            </a:pPr>
            <a:r>
              <a:rPr lang="en-US" sz="3600" b="1" dirty="0" smtClean="0">
                <a:solidFill>
                  <a:schemeClr val="tx2"/>
                </a:solidFill>
                <a:effectLst>
                  <a:outerShdw blurRad="31750" dist="25400" dir="5400000" algn="tl" rotWithShape="0">
                    <a:srgbClr val="000000">
                      <a:alpha val="25000"/>
                    </a:srgbClr>
                  </a:outerShdw>
                </a:effectLst>
                <a:latin typeface="+mj-lt"/>
                <a:ea typeface="+mj-ea"/>
                <a:cs typeface="+mj-cs"/>
              </a:rPr>
              <a:t>Sam Redding</a:t>
            </a:r>
          </a:p>
          <a:p>
            <a:pPr marL="109728" indent="0" algn="ctr">
              <a:buNone/>
            </a:pPr>
            <a:r>
              <a:rPr lang="en-US" sz="2800" b="1" dirty="0" smtClean="0">
                <a:solidFill>
                  <a:schemeClr val="tx2"/>
                </a:solidFill>
                <a:effectLst>
                  <a:outerShdw blurRad="31750" dist="25400" dir="5400000" algn="tl" rotWithShape="0">
                    <a:srgbClr val="000000">
                      <a:alpha val="25000"/>
                    </a:srgbClr>
                  </a:outerShdw>
                </a:effectLst>
                <a:latin typeface="+mj-lt"/>
                <a:ea typeface="+mj-ea"/>
                <a:cs typeface="+mj-cs"/>
                <a:hlinkClick r:id="rId2"/>
              </a:rPr>
              <a:t>sredding@centerii.org</a:t>
            </a:r>
            <a:r>
              <a:rPr lang="en-US" sz="2800" b="1" dirty="0" smtClean="0">
                <a:solidFill>
                  <a:schemeClr val="tx2"/>
                </a:solidFill>
                <a:effectLst>
                  <a:outerShdw blurRad="31750" dist="25400" dir="5400000" algn="tl" rotWithShape="0">
                    <a:srgbClr val="000000">
                      <a:alpha val="25000"/>
                    </a:srgbClr>
                  </a:outerShdw>
                </a:effectLst>
                <a:latin typeface="+mj-lt"/>
                <a:ea typeface="+mj-ea"/>
                <a:cs typeface="+mj-cs"/>
              </a:rPr>
              <a:t> </a:t>
            </a:r>
            <a:r>
              <a:rPr lang="en-US" sz="3200" b="1" dirty="0" smtClean="0">
                <a:solidFill>
                  <a:schemeClr val="tx2"/>
                </a:solidFill>
                <a:effectLst>
                  <a:outerShdw blurRad="31750" dist="25400" dir="5400000" algn="tl" rotWithShape="0">
                    <a:srgbClr val="000000">
                      <a:alpha val="25000"/>
                    </a:srgbClr>
                  </a:outerShdw>
                </a:effectLst>
                <a:latin typeface="+mj-lt"/>
                <a:ea typeface="+mj-ea"/>
                <a:cs typeface="+mj-cs"/>
              </a:rPr>
              <a:t>  </a:t>
            </a:r>
          </a:p>
          <a:p>
            <a:pPr marL="109728" indent="0" algn="ctr">
              <a:buNone/>
            </a:pPr>
            <a:endParaRPr lang="en-US" sz="4100" b="1" dirty="0" smtClean="0">
              <a:solidFill>
                <a:schemeClr val="tx2"/>
              </a:solidFill>
              <a:effectLst>
                <a:outerShdw blurRad="31750" dist="25400" dir="5400000" algn="tl" rotWithShape="0">
                  <a:srgbClr val="000000">
                    <a:alpha val="25000"/>
                  </a:srgbClr>
                </a:outerShdw>
              </a:effectLst>
              <a:latin typeface="+mj-lt"/>
              <a:ea typeface="+mj-ea"/>
              <a:cs typeface="+mj-cs"/>
            </a:endParaRPr>
          </a:p>
          <a:p>
            <a:pPr marL="109728" indent="0" algn="ctr">
              <a:buNone/>
            </a:pPr>
            <a:r>
              <a:rPr lang="en-US" sz="3600" b="1" dirty="0" smtClean="0">
                <a:solidFill>
                  <a:schemeClr val="tx2"/>
                </a:solidFill>
                <a:effectLst>
                  <a:outerShdw blurRad="31750" dist="25400" dir="5400000" algn="tl" rotWithShape="0">
                    <a:srgbClr val="000000">
                      <a:alpha val="25000"/>
                    </a:srgbClr>
                  </a:outerShdw>
                </a:effectLst>
                <a:latin typeface="+mj-lt"/>
                <a:ea typeface="+mj-ea"/>
                <a:cs typeface="+mj-cs"/>
              </a:rPr>
              <a:t>Lauren </a:t>
            </a:r>
            <a:r>
              <a:rPr lang="en-US" sz="3600" b="1" dirty="0" err="1" smtClean="0">
                <a:solidFill>
                  <a:schemeClr val="tx2"/>
                </a:solidFill>
                <a:effectLst>
                  <a:outerShdw blurRad="31750" dist="25400" dir="5400000" algn="tl" rotWithShape="0">
                    <a:srgbClr val="000000">
                      <a:alpha val="25000"/>
                    </a:srgbClr>
                  </a:outerShdw>
                </a:effectLst>
                <a:latin typeface="+mj-lt"/>
                <a:ea typeface="+mj-ea"/>
                <a:cs typeface="+mj-cs"/>
              </a:rPr>
              <a:t>Morando</a:t>
            </a:r>
            <a:r>
              <a:rPr lang="en-US" sz="3600" b="1" dirty="0" smtClean="0">
                <a:solidFill>
                  <a:schemeClr val="tx2"/>
                </a:solidFill>
                <a:effectLst>
                  <a:outerShdw blurRad="31750" dist="25400" dir="5400000" algn="tl" rotWithShape="0">
                    <a:srgbClr val="000000">
                      <a:alpha val="25000"/>
                    </a:srgbClr>
                  </a:outerShdw>
                </a:effectLst>
                <a:latin typeface="+mj-lt"/>
                <a:ea typeface="+mj-ea"/>
                <a:cs typeface="+mj-cs"/>
              </a:rPr>
              <a:t> </a:t>
            </a:r>
            <a:r>
              <a:rPr lang="en-US" sz="3600" b="1" dirty="0" err="1" smtClean="0">
                <a:solidFill>
                  <a:schemeClr val="tx2"/>
                </a:solidFill>
                <a:effectLst>
                  <a:outerShdw blurRad="31750" dist="25400" dir="5400000" algn="tl" rotWithShape="0">
                    <a:srgbClr val="000000">
                      <a:alpha val="25000"/>
                    </a:srgbClr>
                  </a:outerShdw>
                </a:effectLst>
                <a:latin typeface="+mj-lt"/>
                <a:ea typeface="+mj-ea"/>
                <a:cs typeface="+mj-cs"/>
              </a:rPr>
              <a:t>Rhim</a:t>
            </a:r>
            <a:endParaRPr lang="en-US" sz="3600" b="1" dirty="0" smtClean="0">
              <a:solidFill>
                <a:schemeClr val="tx2"/>
              </a:solidFill>
              <a:effectLst>
                <a:outerShdw blurRad="31750" dist="25400" dir="5400000" algn="tl" rotWithShape="0">
                  <a:srgbClr val="000000">
                    <a:alpha val="25000"/>
                  </a:srgbClr>
                </a:outerShdw>
              </a:effectLst>
              <a:latin typeface="+mj-lt"/>
              <a:ea typeface="+mj-ea"/>
              <a:cs typeface="+mj-cs"/>
            </a:endParaRPr>
          </a:p>
          <a:p>
            <a:pPr marL="109728" indent="0" algn="ctr">
              <a:buNone/>
            </a:pPr>
            <a:r>
              <a:rPr lang="en-US" sz="2800" b="1" dirty="0" smtClean="0">
                <a:solidFill>
                  <a:schemeClr val="tx2"/>
                </a:solidFill>
                <a:effectLst>
                  <a:outerShdw blurRad="31750" dist="25400" dir="5400000" algn="tl" rotWithShape="0">
                    <a:srgbClr val="000000">
                      <a:alpha val="25000"/>
                    </a:srgbClr>
                  </a:outerShdw>
                </a:effectLst>
                <a:latin typeface="+mj-lt"/>
                <a:ea typeface="+mj-ea"/>
                <a:cs typeface="+mj-cs"/>
                <a:hlinkClick r:id="rId3"/>
              </a:rPr>
              <a:t>lauren_rhim@lmrconsulting.us</a:t>
            </a:r>
            <a:endParaRPr lang="en-US" sz="2800" b="1" dirty="0" smtClean="0">
              <a:solidFill>
                <a:schemeClr val="tx2"/>
              </a:solidFill>
              <a:effectLst>
                <a:outerShdw blurRad="31750" dist="25400" dir="5400000" algn="tl" rotWithShape="0">
                  <a:srgbClr val="000000">
                    <a:alpha val="25000"/>
                  </a:srgbClr>
                </a:outerShdw>
              </a:effectLst>
              <a:latin typeface="+mj-lt"/>
              <a:ea typeface="+mj-ea"/>
              <a:cs typeface="+mj-cs"/>
            </a:endParaRPr>
          </a:p>
          <a:p>
            <a:pPr marL="109728" indent="0" algn="ctr">
              <a:buNone/>
            </a:pPr>
            <a:endParaRPr lang="en-US" sz="2800" b="1" dirty="0" smtClean="0">
              <a:solidFill>
                <a:schemeClr val="tx2"/>
              </a:solidFill>
              <a:effectLst>
                <a:outerShdw blurRad="31750" dist="25400" dir="5400000" algn="tl" rotWithShape="0">
                  <a:srgbClr val="000000">
                    <a:alpha val="25000"/>
                  </a:srgbClr>
                </a:outerShdw>
              </a:effectLst>
              <a:latin typeface="+mj-lt"/>
              <a:ea typeface="+mj-ea"/>
              <a:cs typeface="+mj-cs"/>
            </a:endParaRPr>
          </a:p>
          <a:p>
            <a:pPr marL="109728" indent="0" algn="r">
              <a:buNone/>
            </a:pPr>
            <a:r>
              <a:rPr lang="en-US" sz="3600" b="1" dirty="0" smtClean="0">
                <a:solidFill>
                  <a:schemeClr val="tx2"/>
                </a:solidFill>
                <a:effectLst>
                  <a:outerShdw blurRad="31750" dist="25400" dir="5400000" algn="tl" rotWithShape="0">
                    <a:srgbClr val="000000">
                      <a:alpha val="25000"/>
                    </a:srgbClr>
                  </a:outerShdw>
                </a:effectLst>
                <a:latin typeface="+mj-lt"/>
                <a:ea typeface="+mj-ea"/>
                <a:cs typeface="+mj-cs"/>
              </a:rPr>
              <a:t>  </a:t>
            </a:r>
            <a:endParaRPr lang="en-US" sz="3600" b="1" dirty="0">
              <a:solidFill>
                <a:schemeClr val="tx2"/>
              </a:solidFill>
              <a:effectLst>
                <a:outerShdw blurRad="31750" dist="25400" dir="5400000" algn="tl" rotWithShape="0">
                  <a:srgbClr val="000000">
                    <a:alpha val="25000"/>
                  </a:srgbClr>
                </a:outerShdw>
              </a:effectLst>
              <a:latin typeface="+mj-lt"/>
              <a:ea typeface="+mj-ea"/>
              <a:cs typeface="+mj-cs"/>
            </a:endParaRPr>
          </a:p>
          <a:p>
            <a:pPr marL="109728" indent="0" algn="r">
              <a:buNone/>
            </a:pPr>
            <a:r>
              <a:rPr lang="en-US" sz="3600" b="1" dirty="0" smtClean="0">
                <a:solidFill>
                  <a:srgbClr val="FF0000"/>
                </a:solidFill>
                <a:effectLst>
                  <a:outerShdw blurRad="31750" dist="25400" dir="5400000" algn="tl" rotWithShape="0">
                    <a:srgbClr val="000000">
                      <a:alpha val="25000"/>
                    </a:srgbClr>
                  </a:outerShdw>
                </a:effectLst>
                <a:latin typeface="+mj-lt"/>
                <a:ea typeface="+mj-ea"/>
                <a:cs typeface="+mj-cs"/>
              </a:rPr>
              <a:t>  </a:t>
            </a:r>
            <a:endParaRPr lang="en-US" sz="3600" b="1" dirty="0">
              <a:solidFill>
                <a:srgbClr val="FF0000"/>
              </a:solidFill>
              <a:effectLst>
                <a:outerShdw blurRad="31750" dist="25400" dir="5400000" algn="tl" rotWithShape="0">
                  <a:srgbClr val="000000">
                    <a:alpha val="25000"/>
                  </a:srgbClr>
                </a:outerShdw>
              </a:effectLst>
              <a:latin typeface="+mj-lt"/>
              <a:ea typeface="+mj-ea"/>
              <a:cs typeface="+mj-cs"/>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37200" y="5943600"/>
            <a:ext cx="2997200" cy="561975"/>
          </a:xfrm>
          <a:prstGeom prst="rect">
            <a:avLst/>
          </a:prstGeom>
        </p:spPr>
      </p:pic>
    </p:spTree>
    <p:extLst>
      <p:ext uri="{BB962C8B-B14F-4D97-AF65-F5344CB8AC3E}">
        <p14:creationId xmlns:p14="http://schemas.microsoft.com/office/powerpoint/2010/main" val="13226429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96</TotalTime>
  <Words>474</Words>
  <Application>Microsoft Office PowerPoint</Application>
  <PresentationFormat>On-screen Show (4:3)</PresentationFormat>
  <Paragraphs>46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Fulcrum of Change:  Leveraging 50 States to  Turn Around 5,000 Schools  Lauren Morando Rhim and Sam Redding</vt:lpstr>
      <vt:lpstr>Scope of the Study</vt:lpstr>
      <vt:lpstr>Study Questions</vt:lpstr>
      <vt:lpstr>Integrating the Expanded SIG Program Into Existing School Improvement Efforts</vt:lpstr>
      <vt:lpstr> Emerging Lessons for States </vt:lpstr>
      <vt:lpstr>Early Indicators of Positive Change</vt:lpstr>
      <vt:lpstr>Early Indicators of Positive Change</vt:lpstr>
      <vt:lpstr>PowerPoint Presentation</vt:lpstr>
    </vt:vector>
  </TitlesOfParts>
  <Company>Academic Development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Fulcrum of Change: Leveraging 50 States to Turn Around 5,000 Schools  Lauren Morando Rhim and Sam Redding</dc:title>
  <dc:creator>Sam Redding</dc:creator>
  <cp:lastModifiedBy> Denice Hildebrandt</cp:lastModifiedBy>
  <cp:revision>11</cp:revision>
  <dcterms:created xsi:type="dcterms:W3CDTF">2012-02-09T15:47:03Z</dcterms:created>
  <dcterms:modified xsi:type="dcterms:W3CDTF">2012-02-10T15:21:04Z</dcterms:modified>
</cp:coreProperties>
</file>