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8" r:id="rId4"/>
    <p:sldId id="270" r:id="rId5"/>
    <p:sldId id="257" r:id="rId6"/>
    <p:sldId id="259" r:id="rId7"/>
    <p:sldId id="258" r:id="rId8"/>
    <p:sldId id="277" r:id="rId9"/>
    <p:sldId id="279" r:id="rId10"/>
    <p:sldId id="282" r:id="rId11"/>
    <p:sldId id="278" r:id="rId12"/>
    <p:sldId id="281" r:id="rId13"/>
    <p:sldId id="267" r:id="rId14"/>
    <p:sldId id="275" r:id="rId15"/>
    <p:sldId id="264" r:id="rId16"/>
    <p:sldId id="27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de las Alas" initials="N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2167" autoAdjust="0"/>
  </p:normalViewPr>
  <p:slideViewPr>
    <p:cSldViewPr>
      <p:cViewPr>
        <p:scale>
          <a:sx n="66" d="100"/>
          <a:sy n="66" d="100"/>
        </p:scale>
        <p:origin x="-1445" y="-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328" y="16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09T13:04:25.294" idx="1">
    <p:pos x="10" y="10"/>
    <p:text>Nina to update this.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09T13:04:34.622" idx="2">
    <p:pos x="10" y="10"/>
    <p:text>Nina to update this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41869-41C1-46B9-A1EA-D5BD2B732212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9873EDE-386C-457D-B59F-38D4748D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1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958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260EF-460A-4813-BC21-2AAB852873F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AEF01-D2EC-4C49-B6A4-E1E5162A01F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 bwMode="auto">
          <a:xfrm>
            <a:off x="854075" y="4343400"/>
            <a:ext cx="5607050" cy="480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431E-FDD8-43AC-8C8D-267E507C9B6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92625"/>
            <a:ext cx="5607050" cy="41846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3064B903-2868-48EC-850A-8AFAFD15F0E7}" type="slidenum">
              <a:rPr lang="en-US" sz="1300">
                <a:latin typeface="Calibri" pitchFamily="34" charset="0"/>
              </a:rPr>
              <a:pPr algn="r" defTabSz="931863"/>
              <a:t>13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957638"/>
            <a:ext cx="5715000" cy="48736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634897A-74DF-4932-A170-D35ABBFFD904}" type="slidenum">
              <a:rPr lang="en-US" sz="1300">
                <a:latin typeface="Calibri" pitchFamily="34" charset="0"/>
              </a:rPr>
              <a:pPr algn="r" defTabSz="931863"/>
              <a:t>14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227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C25A5-4F85-402C-B751-6BF1263353C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B19A497-4EBC-4DE7-B2A1-909E27A0DA89}" type="slidenum">
              <a:rPr lang="en-US" sz="1300">
                <a:latin typeface="Calibri" pitchFamily="34" charset="0"/>
              </a:rPr>
              <a:pPr algn="r" defTabSz="931863"/>
              <a:t>16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4E77F92-8BE9-43BB-BD5C-8070D358D406}" type="slidenum">
              <a:rPr lang="en-US" sz="1300">
                <a:latin typeface="Calibri" pitchFamily="34" charset="0"/>
              </a:rPr>
              <a:pPr algn="r" defTabSz="931863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99125" cy="46513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61991DA9-E5D8-4EB7-AC7C-9213EE926958}" type="slidenum">
              <a:rPr lang="en-US" sz="1300">
                <a:latin typeface="Calibri" pitchFamily="34" charset="0"/>
              </a:rPr>
              <a:pPr algn="r" defTabSz="931863"/>
              <a:t>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C0F3CFAF-472D-48EB-B472-CEAB8DA56B93}" type="slidenum">
              <a:rPr lang="en-US" sz="1300">
                <a:latin typeface="Calibri" pitchFamily="34" charset="0"/>
              </a:rPr>
              <a:pPr algn="r" defTabSz="931863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488B6-8941-45CD-9567-5D07EE41E79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9E6C-69FE-41B6-A26B-2B95886F2AC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 bwMode="auto">
          <a:xfrm>
            <a:off x="854075" y="45688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CF0DE-5F7B-41AD-86E7-641FEE322DA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	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F5D6-77C7-4203-8543-393B1AD3C06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5720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253BD-71AB-42EC-AB19-6E604F3063C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C9F1-D000-4897-B996-C2960A645A83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6020-32AD-49B2-9EFA-7955DC05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60FE-ED89-4262-973E-2D2B75CCDB51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43DE-0E77-4C43-88BE-537B7522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94C2-6D0C-49AF-BC27-8039427A72C2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284-5D69-4024-8302-84146675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2DAE-AE99-421E-B4C8-FB20C4C55496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63F-7B92-4BCE-8DCE-2A60C8CB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EAA5-3BB6-4277-BC9D-B4F75537CCDA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8579-25A7-44EC-B617-EDB694F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69D-72AB-4242-862B-F998D32C0D1B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6FB7-D9F7-4DBA-875D-17943D74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0184-0BEF-4ED3-808F-C1CCC760E537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CF84-7FE8-48FB-A9D8-38A09016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3DAB-F482-4591-9408-DE838C6699DF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A8D-AC9C-4B53-A16D-0FB51DDC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EDFB-26D6-404D-8EA0-7C459B206B1F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0A89-981E-4FA1-AC2A-979C619A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7C64-9305-44B1-B9C6-395B75BD5EB3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D2DC-E19D-4955-A9E8-1FA344BC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087D-15CF-4015-8681-9D9ADDC49C70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701A-4A5C-42A2-9BFD-7C69CF0B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BC547-6B33-4011-99F7-58BA6A9B737A}" type="datetimeFigureOut">
              <a:rPr lang="en-US"/>
              <a:pPr>
                <a:defRPr/>
              </a:pPr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DE00B-A360-46B8-8035-03BAB96D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leader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schenck@centerii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ii.org/leader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259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SEAs’ Statewide Systems of Support (SSOS) Build Systemic Capacity for LEAs and Schools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6629400" cy="177718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Featuring: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Tonya Middling, Washington Office of the Superintendent of Public Instruction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Pam </a:t>
            </a:r>
            <a:r>
              <a:rPr lang="en-US" sz="2400" b="1" i="1" dirty="0" smtClean="0">
                <a:solidFill>
                  <a:srgbClr val="0D0D0D"/>
                </a:solidFill>
              </a:rPr>
              <a:t>VanHorn, </a:t>
            </a:r>
            <a:r>
              <a:rPr lang="en-US" sz="2400" b="1" i="1" dirty="0" smtClean="0">
                <a:solidFill>
                  <a:srgbClr val="0D0D0D"/>
                </a:solidFill>
              </a:rPr>
              <a:t>Ohio Department of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Lauren Morando Rhim, Consultant for CII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4342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14344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4345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961559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Pamela VanHorn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Director of the Office of State System of Support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Ohio Department of Education</a:t>
            </a:r>
            <a:endParaRPr lang="en-US" sz="2000" b="1" i="1" dirty="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3169409" cy="394191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Featured Presenters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3200400"/>
            <a:ext cx="426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Lauren Morando Rhim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Consultant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Center on Innovation &amp; Improvement</a:t>
            </a:r>
            <a:endParaRPr lang="en-US" sz="2000" b="1" i="1" dirty="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8938"/>
          <a:stretch/>
        </p:blipFill>
        <p:spPr>
          <a:xfrm>
            <a:off x="5094089" y="1524000"/>
            <a:ext cx="3515548" cy="408970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Q &amp; A and Discussion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Q &amp; A and Discussion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Please note that your phone line is muted upon entry and will remain muted (see red </a:t>
            </a:r>
            <a:r>
              <a:rPr lang="en-US" sz="3200" b="1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en-US" sz="3200" b="1">
                <a:latin typeface="Calibri" pitchFamily="34" charset="0"/>
              </a:rPr>
              <a:t> in front of your name)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To get speakers’ attention, please use the “Raise Hand” button in the Participants Panel. We will un-mute then.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>
                <a:latin typeface="Calibri" pitchFamily="34" charset="0"/>
              </a:rPr>
              <a:t>  You can also post your questions or comments on the Q &amp; A Panel.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5638800" cy="914400"/>
          </a:xfrm>
        </p:spPr>
        <p:txBody>
          <a:bodyPr/>
          <a:lstStyle/>
          <a:p>
            <a:pPr eaLnBrk="1" hangingPunct="1"/>
            <a:r>
              <a:rPr lang="en-US" b="1" smtClean="0"/>
              <a:t>Panelists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5815538" y="3038354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Pam VanHorn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Ohio DOE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40964" name="Picture 7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16732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Content Placeholder 2"/>
          <p:cNvSpPr>
            <a:spLocks/>
          </p:cNvSpPr>
          <p:nvPr/>
        </p:nvSpPr>
        <p:spPr bwMode="auto">
          <a:xfrm>
            <a:off x="990600" y="259080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latin typeface="Calibri" pitchFamily="34" charset="0"/>
              </a:rPr>
              <a:t>Susan Hanes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latin typeface="Calibri" pitchFamily="34" charset="0"/>
              </a:rPr>
              <a:t>NNSSIL Co-Coordinator/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latin typeface="Calibri" pitchFamily="34" charset="0"/>
              </a:rPr>
              <a:t>Moderator</a:t>
            </a: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914400" y="6019800"/>
            <a:ext cx="2514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Tonya Middling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Washington OSPI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5586938" y="58674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Lauren Morando Rhim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/>
            <a:r>
              <a:rPr lang="en-US" b="1" i="1" dirty="0" smtClean="0">
                <a:latin typeface="Calibri" pitchFamily="34" charset="0"/>
              </a:rPr>
              <a:t>Consultant for CII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6"/>
          <a:stretch/>
        </p:blipFill>
        <p:spPr>
          <a:xfrm>
            <a:off x="1221982" y="3816269"/>
            <a:ext cx="2207018" cy="199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3"/>
          <a:stretch/>
        </p:blipFill>
        <p:spPr>
          <a:xfrm>
            <a:off x="6216914" y="914400"/>
            <a:ext cx="1864251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5" t="4949" r="22835" b="21792"/>
          <a:stretch/>
        </p:blipFill>
        <p:spPr>
          <a:xfrm>
            <a:off x="6107939" y="3837198"/>
            <a:ext cx="2082199" cy="203020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For More Information</a:t>
            </a:r>
            <a:br>
              <a:rPr lang="en-US" sz="3200" b="1" smtClean="0"/>
            </a:br>
            <a:r>
              <a:rPr lang="en-US" sz="4000" b="1" smtClean="0">
                <a:hlinkClick r:id="rId3"/>
              </a:rPr>
              <a:t>www.centerii.org/leaders</a:t>
            </a:r>
            <a:endParaRPr lang="en-US" sz="4000" b="1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endParaRPr lang="en-US" sz="2800" b="1" dirty="0" smtClean="0"/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Link to this webinar’s recording, slides and resources mentioned during the presentations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Feedback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Follow-up questions? Send to Susan Hanes,</a:t>
            </a:r>
            <a:r>
              <a:rPr lang="en-US" sz="2800" b="1" dirty="0" smtClean="0">
                <a:hlinkClick r:id="rId4"/>
              </a:rPr>
              <a:t> shanes@centerii.org</a:t>
            </a:r>
            <a:endParaRPr lang="en-US" sz="2800" b="1" dirty="0" smtClean="0"/>
          </a:p>
        </p:txBody>
      </p:sp>
      <p:pic>
        <p:nvPicPr>
          <p:cNvPr id="43012" name="Picture 4" descr="nns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/>
          </p:cNvSpPr>
          <p:nvPr/>
        </p:nvSpPr>
        <p:spPr bwMode="auto">
          <a:xfrm>
            <a:off x="4572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latin typeface="Calibri" pitchFamily="34" charset="0"/>
              </a:rPr>
              <a:t>Thank you to our featured presenters and thank you all for participating in today’s webinar! </a:t>
            </a:r>
          </a:p>
        </p:txBody>
      </p:sp>
      <p:pic>
        <p:nvPicPr>
          <p:cNvPr id="53254" name="Picture 6" descr="j0402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9305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NNSSIL Co-coordinators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343400" y="4648200"/>
            <a:ext cx="35814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Nina de las Alas</a:t>
            </a:r>
          </a:p>
          <a:p>
            <a:r>
              <a:rPr lang="en-US" sz="2400" b="1" i="1" dirty="0">
                <a:latin typeface="Calibri" pitchFamily="34" charset="0"/>
              </a:rPr>
              <a:t>Senior Program Associate, Council of Chief State School Officers</a:t>
            </a:r>
            <a:endParaRPr lang="en-US" sz="2400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37338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>
                <a:latin typeface="Calibri" pitchFamily="34" charset="0"/>
              </a:rPr>
              <a:t>Susan Hanes</a:t>
            </a:r>
          </a:p>
          <a:p>
            <a:pPr algn="r"/>
            <a:r>
              <a:rPr lang="en-US" sz="2400" b="1" i="1">
                <a:latin typeface="Calibri" pitchFamily="34" charset="0"/>
              </a:rPr>
              <a:t>Technical Advisor, Center on Innovation and Improvement</a:t>
            </a:r>
            <a:endParaRPr lang="en-US" sz="2400"/>
          </a:p>
        </p:txBody>
      </p:sp>
      <p:pic>
        <p:nvPicPr>
          <p:cNvPr id="16389" name="Picture 6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146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e las Alas, Nina"/>
          <p:cNvPicPr>
            <a:picLocks noChangeAspect="1" noChangeArrowheads="1"/>
          </p:cNvPicPr>
          <p:nvPr/>
        </p:nvPicPr>
        <p:blipFill>
          <a:blip r:embed="rId4" cstate="print"/>
          <a:srcRect l="24434" t="17297" r="19899" b="8484"/>
          <a:stretch>
            <a:fillRect/>
          </a:stretch>
        </p:blipFill>
        <p:spPr bwMode="auto">
          <a:xfrm>
            <a:off x="838200" y="2897188"/>
            <a:ext cx="3352800" cy="3349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WebEx Panels &amp; Features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63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45720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4724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4648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572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Participants</a:t>
            </a:r>
            <a:endParaRPr lang="en-US" sz="2400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1600200" y="2819400"/>
            <a:ext cx="2743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Raise/lower</a:t>
            </a:r>
            <a:r>
              <a:rPr lang="en-US" b="1"/>
              <a:t> </a:t>
            </a:r>
            <a:r>
              <a:rPr lang="en-US" sz="2400" b="1"/>
              <a:t>hand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91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Chat</a:t>
            </a:r>
            <a:endParaRPr lang="en-US" sz="2400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3657600" y="518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/>
              <a:t>Q&amp;A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smtClean="0"/>
              <a:t>Webex Panels &amp; Features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94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13"/>
          <p:cNvSpPr>
            <a:spLocks noChangeShapeType="1"/>
          </p:cNvSpPr>
          <p:nvPr/>
        </p:nvSpPr>
        <p:spPr bwMode="auto">
          <a:xfrm flipV="1">
            <a:off x="2743200" y="5029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V="1">
            <a:off x="6172200" y="3276600"/>
            <a:ext cx="38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Content Placeholder 2"/>
          <p:cNvSpPr>
            <a:spLocks/>
          </p:cNvSpPr>
          <p:nvPr/>
        </p:nvSpPr>
        <p:spPr bwMode="auto">
          <a:xfrm>
            <a:off x="381000" y="4876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000" b="1" u="sng">
                <a:latin typeface="Calibri" pitchFamily="34" charset="0"/>
              </a:rPr>
              <a:t>Presentations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Visual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Audio volume (manual control through your phone or if using VOIP through computer’s audio controls . If you still cannot hear, please send Nina a chat message) or contact WebEx Tech Support (866-229-3239).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000" b="1" u="sng" smtClean="0"/>
              <a:t>Vision</a:t>
            </a:r>
          </a:p>
          <a:p>
            <a:pPr eaLnBrk="1" fontAlgn="t" hangingPunct="1">
              <a:lnSpc>
                <a:spcPct val="90000"/>
              </a:lnSpc>
              <a:spcAft>
                <a:spcPct val="35000"/>
              </a:spcAft>
              <a:buFont typeface="Arial" charset="0"/>
              <a:buNone/>
              <a:defRPr/>
            </a:pPr>
            <a:r>
              <a:rPr lang="en-US" sz="2800" b="1" i="1" smtClean="0"/>
              <a:t>	</a:t>
            </a:r>
            <a:r>
              <a:rPr lang="en-US" sz="2400" b="1" i="1" smtClean="0"/>
              <a:t>Network of state leaders engaged in developing an evidence-based body of knowledge that can lead to accelerating sustainable school, district and state improvement to raise educational results for all learners.</a:t>
            </a:r>
          </a:p>
          <a:p>
            <a:pPr eaLnBrk="1" fontAlgn="t" hangingPunct="1">
              <a:lnSpc>
                <a:spcPct val="90000"/>
              </a:lnSpc>
              <a:spcAft>
                <a:spcPct val="35000"/>
              </a:spcAft>
              <a:buFont typeface="Arial" charset="0"/>
              <a:buNone/>
              <a:defRPr/>
            </a:pPr>
            <a:endParaRPr lang="en-US" sz="2400" b="1" i="1" smtClean="0"/>
          </a:p>
          <a:p>
            <a:pPr eaLnBrk="1" fontAlgn="t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u="sng" smtClean="0"/>
              <a:t>Mission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b="1" i="1" smtClean="0"/>
              <a:t>	</a:t>
            </a:r>
            <a:r>
              <a:rPr lang="en-US" sz="2400" b="1" i="1" smtClean="0"/>
              <a:t>To provide collegial support among state leaders of school improvement to build, utilize and disseminate a robust body of knowledge of professional practices leading to systemic educational change.</a:t>
            </a:r>
            <a:r>
              <a:rPr lang="en-US" smtClean="0"/>
              <a:t> </a:t>
            </a:r>
            <a:endParaRPr lang="en-US" sz="30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Membership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50+ SEAs and territories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16 Regional Comprehensive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 (RCCs) &amp; 5 Content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</a:t>
            </a:r>
          </a:p>
        </p:txBody>
      </p:sp>
      <p:pic>
        <p:nvPicPr>
          <p:cNvPr id="24580" name="Picture 10" descr="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81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792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Advisory Group – Design Team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 Subgroup of state reps., sub-dir.-level RCC</a:t>
            </a:r>
          </a:p>
          <a:p>
            <a:pPr>
              <a:spcAft>
                <a:spcPct val="20000"/>
              </a:spcAft>
            </a:pPr>
            <a:r>
              <a:rPr lang="en-US" sz="2400" b="1">
                <a:latin typeface="Calibri" pitchFamily="34" charset="0"/>
              </a:rPr>
              <a:t>     staffers, US ED, and NNSSIL co-coordinators</a:t>
            </a:r>
          </a:p>
          <a:p>
            <a:pPr>
              <a:spcAft>
                <a:spcPct val="20000"/>
              </a:spcAft>
            </a:pPr>
            <a:endParaRPr lang="en-US" sz="1200" b="1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Administrative Partners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Center on Innovation &amp; Improvement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Council of Chief State School Officers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42672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information: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hlinkClick r:id="rId4"/>
              </a:rPr>
              <a:t>http://www.centerii.org/leaders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SEAs SSOS Building Capacity of LEAs, Schools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56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u="sng" dirty="0" smtClean="0"/>
              <a:t>Purpose</a:t>
            </a:r>
          </a:p>
          <a:p>
            <a:pPr eaLnBrk="1" hangingPunct="1"/>
            <a:r>
              <a:rPr lang="en-US" sz="2400" b="1" dirty="0" smtClean="0"/>
              <a:t>Present Washington’s and Ohio’s approaches in SSOS, specifically</a:t>
            </a:r>
          </a:p>
          <a:p>
            <a:pPr lvl="1" eaLnBrk="1" hangingPunct="1"/>
            <a:r>
              <a:rPr lang="en-US" sz="2000" b="1" dirty="0" smtClean="0"/>
              <a:t>Describe policies, procedures, and institutions involved in SSOS</a:t>
            </a:r>
          </a:p>
          <a:p>
            <a:pPr lvl="1" eaLnBrk="1" hangingPunct="1"/>
            <a:r>
              <a:rPr lang="en-US" sz="2000" b="1" dirty="0" smtClean="0"/>
              <a:t>Describe how as a whole the system operates and builds LEAs and schools capacity for improvement</a:t>
            </a:r>
          </a:p>
          <a:p>
            <a:pPr lvl="1" eaLnBrk="1" hangingPunct="1"/>
            <a:r>
              <a:rPr lang="en-US" sz="2000" b="1" dirty="0" smtClean="0"/>
              <a:t>Provide examples of tools and resources available</a:t>
            </a:r>
          </a:p>
          <a:p>
            <a:pPr lvl="1" eaLnBrk="1" hangingPunct="1"/>
            <a:r>
              <a:rPr lang="en-US" sz="2000" b="1" dirty="0" smtClean="0"/>
              <a:t>Demonstrate differentiated supports</a:t>
            </a:r>
          </a:p>
          <a:p>
            <a:pPr lvl="1" eaLnBrk="1" hangingPunct="1"/>
            <a:r>
              <a:rPr lang="en-US" sz="2000" b="1" dirty="0"/>
              <a:t>Discuss how state budget shortfalls affect SSOS </a:t>
            </a:r>
            <a:r>
              <a:rPr lang="en-US" sz="2000" b="1" dirty="0" smtClean="0"/>
              <a:t>delivery</a:t>
            </a:r>
          </a:p>
          <a:p>
            <a:pPr eaLnBrk="1" hangingPunct="1"/>
            <a:r>
              <a:rPr lang="en-US" sz="2400" b="1" dirty="0" smtClean="0"/>
              <a:t>Provide highlights from an upcoming CII report that examines 9 states’ approaches to supporting dramatic school improvement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/>
              <a:t>Share successes, lessons, learned and remaining </a:t>
            </a:r>
            <a:r>
              <a:rPr lang="en-US" sz="2400" b="1" dirty="0" smtClean="0"/>
              <a:t>challenges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/>
              <a:t>Field </a:t>
            </a:r>
            <a:r>
              <a:rPr lang="en-US" sz="2400" b="1" dirty="0" smtClean="0"/>
              <a:t>questions from participants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Featured Presenters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4191000" cy="2438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Tonya Middling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i="1" dirty="0" smtClean="0"/>
              <a:t>Director, of Project Development, Management and Implementation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b="1" i="1" dirty="0" smtClean="0"/>
              <a:t>Washington Office of the Superintendent of Public Instruction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69648"/>
            <a:ext cx="3200400" cy="4267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483</Words>
  <Application>Microsoft Office PowerPoint</Application>
  <PresentationFormat>On-screen Show (4:3)</PresentationFormat>
  <Paragraphs>101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How SEAs’ Statewide Systems of Support (SSOS) Build Systemic Capacity for LEAs and Schools</vt:lpstr>
      <vt:lpstr>NNSSIL Co-coordinators</vt:lpstr>
      <vt:lpstr>WebEx Panels &amp; Features</vt:lpstr>
      <vt:lpstr>Webex Panels &amp; Features</vt:lpstr>
      <vt:lpstr>National Network of State School Improvement Leaders (NNSSIL)</vt:lpstr>
      <vt:lpstr>National Network of State School Improvement Leaders (NNSSIL)</vt:lpstr>
      <vt:lpstr>SEAs SSOS Building Capacity of LEAs, Schools</vt:lpstr>
      <vt:lpstr>Featured Presenters</vt:lpstr>
      <vt:lpstr>Featured Presenters</vt:lpstr>
      <vt:lpstr>Featured Presenters</vt:lpstr>
      <vt:lpstr>Featured Presenters</vt:lpstr>
      <vt:lpstr>Q &amp; A and Discussion</vt:lpstr>
      <vt:lpstr>Q &amp; A and Discussion</vt:lpstr>
      <vt:lpstr>Panelists</vt:lpstr>
      <vt:lpstr>For More Information www.centerii.org/leaders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 Restructuring Mon., Jan. 12, 2009</dc:title>
  <dc:creator>Nina de las Alas</dc:creator>
  <cp:lastModifiedBy>Nina de las Alas</cp:lastModifiedBy>
  <cp:revision>121</cp:revision>
  <cp:lastPrinted>2011-06-27T15:20:48Z</cp:lastPrinted>
  <dcterms:created xsi:type="dcterms:W3CDTF">2009-01-12T01:17:13Z</dcterms:created>
  <dcterms:modified xsi:type="dcterms:W3CDTF">2011-06-27T15:47:34Z</dcterms:modified>
</cp:coreProperties>
</file>